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6" r:id="rId4"/>
    <p:sldId id="264" r:id="rId5"/>
    <p:sldId id="265" r:id="rId6"/>
    <p:sldId id="266" r:id="rId7"/>
    <p:sldId id="267" r:id="rId8"/>
    <p:sldId id="268" r:id="rId9"/>
    <p:sldId id="269" r:id="rId10"/>
    <p:sldId id="271" r:id="rId11"/>
    <p:sldId id="263" r:id="rId12"/>
    <p:sldId id="272" r:id="rId13"/>
    <p:sldId id="273" r:id="rId14"/>
    <p:sldId id="275" r:id="rId15"/>
    <p:sldId id="276" r:id="rId16"/>
    <p:sldId id="277" r:id="rId17"/>
    <p:sldId id="278" r:id="rId18"/>
    <p:sldId id="279" r:id="rId19"/>
    <p:sldId id="280" r:id="rId20"/>
    <p:sldId id="282" r:id="rId21"/>
    <p:sldId id="283" r:id="rId22"/>
    <p:sldId id="284" r:id="rId23"/>
    <p:sldId id="285" r:id="rId24"/>
    <p:sldId id="286" r:id="rId25"/>
    <p:sldId id="288" r:id="rId26"/>
    <p:sldId id="289" r:id="rId27"/>
    <p:sldId id="290" r:id="rId28"/>
    <p:sldId id="291" r:id="rId29"/>
    <p:sldId id="293" r:id="rId30"/>
    <p:sldId id="294" r:id="rId31"/>
    <p:sldId id="259" r:id="rId32"/>
    <p:sldId id="26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D6E3FF-7450-CB4A-B015-077E5EED4F08}" v="3" dt="2022-05-26T21:32:21.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43" autoAdjust="0"/>
    <p:restoredTop sz="94660"/>
  </p:normalViewPr>
  <p:slideViewPr>
    <p:cSldViewPr snapToGrid="0">
      <p:cViewPr varScale="1">
        <p:scale>
          <a:sx n="151" d="100"/>
          <a:sy n="151" d="100"/>
        </p:scale>
        <p:origin x="57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63DFA5-4E5D-4214-98AC-2EA4856A2742}" type="datetimeFigureOut">
              <a:rPr lang="en-US" smtClean="0"/>
              <a:t>6/28/2025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4CA0CAEE-55A8-4312-9570-158A20A69D0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333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3DFA5-4E5D-4214-98AC-2EA4856A2742}" type="datetimeFigureOut">
              <a:rPr lang="en-US" smtClean="0"/>
              <a:t>6/28/2025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CAEE-55A8-4312-9570-158A20A69D0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26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3DFA5-4E5D-4214-98AC-2EA4856A2742}" type="datetimeFigureOut">
              <a:rPr lang="en-US" smtClean="0"/>
              <a:t>6/28/2025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CAEE-55A8-4312-9570-158A20A69D0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355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3DFA5-4E5D-4214-98AC-2EA4856A2742}" type="datetimeFigureOut">
              <a:rPr lang="en-US" smtClean="0"/>
              <a:t>6/28/2025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CAEE-55A8-4312-9570-158A20A69D0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977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3DFA5-4E5D-4214-98AC-2EA4856A2742}" type="datetimeFigureOut">
              <a:rPr lang="en-US" smtClean="0"/>
              <a:t>6/28/2025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0CAEE-55A8-4312-9570-158A20A69D0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6034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63DFA5-4E5D-4214-98AC-2EA4856A2742}" type="datetimeFigureOut">
              <a:rPr lang="en-US" smtClean="0"/>
              <a:t>6/28/2025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0CAEE-55A8-4312-9570-158A20A69D0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859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63DFA5-4E5D-4214-98AC-2EA4856A2742}" type="datetimeFigureOut">
              <a:rPr lang="en-US" smtClean="0"/>
              <a:t>6/28/2025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0CAEE-55A8-4312-9570-158A20A69D0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146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63DFA5-4E5D-4214-98AC-2EA4856A2742}" type="datetimeFigureOut">
              <a:rPr lang="en-US" smtClean="0"/>
              <a:t>6/28/2025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0CAEE-55A8-4312-9570-158A20A69D0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848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3DFA5-4E5D-4214-98AC-2EA4856A2742}" type="datetimeFigureOut">
              <a:rPr lang="en-US" smtClean="0"/>
              <a:t>6/28/2025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0CAEE-55A8-4312-9570-158A20A69D04}" type="slidenum">
              <a:rPr lang="en-US" smtClean="0"/>
              <a:t>‹#›</a:t>
            </a:fld>
            <a:endParaRPr lang="en-US"/>
          </a:p>
        </p:txBody>
      </p:sp>
    </p:spTree>
    <p:extLst>
      <p:ext uri="{BB962C8B-B14F-4D97-AF65-F5344CB8AC3E}">
        <p14:creationId xmlns:p14="http://schemas.microsoft.com/office/powerpoint/2010/main" val="1237844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63DFA5-4E5D-4214-98AC-2EA4856A2742}" type="datetimeFigureOut">
              <a:rPr lang="en-US" smtClean="0"/>
              <a:t>6/28/2025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0CAEE-55A8-4312-9570-158A20A69D0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636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D63DFA5-4E5D-4214-98AC-2EA4856A2742}" type="datetimeFigureOut">
              <a:rPr lang="en-US" smtClean="0"/>
              <a:t>6/28/2025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4CA0CAEE-55A8-4312-9570-158A20A69D0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065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D63DFA5-4E5D-4214-98AC-2EA4856A2742}" type="datetimeFigureOut">
              <a:rPr lang="en-US" smtClean="0"/>
              <a:t>6/28/2025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CA0CAEE-55A8-4312-9570-158A20A69D0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2535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NULL"/><Relationship Id="rId4" Type="http://schemas.openxmlformats.org/officeDocument/2006/relationships/image" Target="NUL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NULL"/><Relationship Id="rId4" Type="http://schemas.openxmlformats.org/officeDocument/2006/relationships/image" Target="NUL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2A7E1C5-2345-6D15-827D-D5C0DD1CF0E1}"/>
              </a:ext>
            </a:extLst>
          </p:cNvPr>
          <p:cNvSpPr>
            <a:spLocks noGrp="1"/>
          </p:cNvSpPr>
          <p:nvPr>
            <p:ph type="ctrTitle"/>
          </p:nvPr>
        </p:nvSpPr>
        <p:spPr>
          <a:xfrm>
            <a:off x="1452616" y="962902"/>
            <a:ext cx="4176384" cy="2380828"/>
          </a:xfrm>
        </p:spPr>
        <p:txBody>
          <a:bodyPr>
            <a:normAutofit/>
          </a:bodyPr>
          <a:lstStyle/>
          <a:p>
            <a:r>
              <a:rPr lang="en-US" sz="4100"/>
              <a:t>APPLIED PHYSICS </a:t>
            </a:r>
            <a:br>
              <a:rPr lang="en-US" sz="4100"/>
            </a:br>
            <a:r>
              <a:rPr lang="en-US" sz="4100"/>
              <a:t>BY KEVIN NICHOLS</a:t>
            </a:r>
          </a:p>
        </p:txBody>
      </p:sp>
      <p:sp>
        <p:nvSpPr>
          <p:cNvPr id="3" name="Subtitle 2">
            <a:extLst>
              <a:ext uri="{FF2B5EF4-FFF2-40B4-BE49-F238E27FC236}">
                <a16:creationId xmlns:a16="http://schemas.microsoft.com/office/drawing/2014/main" id="{6C0D30E2-0B28-DC7D-1336-A92216479D2B}"/>
              </a:ext>
            </a:extLst>
          </p:cNvPr>
          <p:cNvSpPr>
            <a:spLocks noGrp="1"/>
          </p:cNvSpPr>
          <p:nvPr>
            <p:ph type="subTitle" idx="1"/>
          </p:nvPr>
        </p:nvSpPr>
        <p:spPr>
          <a:xfrm>
            <a:off x="1452617" y="3531204"/>
            <a:ext cx="4171479" cy="1610643"/>
          </a:xfrm>
        </p:spPr>
        <p:txBody>
          <a:bodyPr>
            <a:normAutofit/>
          </a:bodyPr>
          <a:lstStyle/>
          <a:p>
            <a:r>
              <a:rPr lang="en-US" sz="1600"/>
              <a:t>TECH204 Final Course Project</a:t>
            </a:r>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Graphic 6" descr="Atom">
            <a:extLst>
              <a:ext uri="{FF2B5EF4-FFF2-40B4-BE49-F238E27FC236}">
                <a16:creationId xmlns:a16="http://schemas.microsoft.com/office/drawing/2014/main" id="{11164B43-B9CB-CBA9-9400-89680EDA4D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4251" y="805583"/>
            <a:ext cx="4660762" cy="4660762"/>
          </a:xfrm>
          <a:prstGeom prst="rect">
            <a:avLst/>
          </a:prstGeom>
        </p:spPr>
      </p:pic>
      <p:pic>
        <p:nvPicPr>
          <p:cNvPr id="16"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278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Collection</a:t>
            </a:r>
          </a:p>
        </p:txBody>
      </p:sp>
      <p:graphicFrame>
        <p:nvGraphicFramePr>
          <p:cNvPr id="9" name="Table 8">
            <a:extLst>
              <a:ext uri="{FF2B5EF4-FFF2-40B4-BE49-F238E27FC236}">
                <a16:creationId xmlns:a16="http://schemas.microsoft.com/office/drawing/2014/main" id="{691AF4BC-7AC1-4F23-BCE8-BB35FAEC7EF4}"/>
              </a:ext>
            </a:extLst>
          </p:cNvPr>
          <p:cNvGraphicFramePr>
            <a:graphicFrameLocks noGrp="1"/>
          </p:cNvGraphicFramePr>
          <p:nvPr/>
        </p:nvGraphicFramePr>
        <p:xfrm>
          <a:off x="980677" y="1764567"/>
          <a:ext cx="9364227" cy="4555691"/>
        </p:xfrm>
        <a:graphic>
          <a:graphicData uri="http://schemas.openxmlformats.org/drawingml/2006/table">
            <a:tbl>
              <a:tblPr firstRow="1" firstCol="1" bandRow="1">
                <a:tableStyleId>{5C22544A-7EE6-4342-B048-85BDC9FD1C3A}</a:tableStyleId>
              </a:tblPr>
              <a:tblGrid>
                <a:gridCol w="544258">
                  <a:extLst>
                    <a:ext uri="{9D8B030D-6E8A-4147-A177-3AD203B41FA5}">
                      <a16:colId xmlns:a16="http://schemas.microsoft.com/office/drawing/2014/main" val="2680175028"/>
                    </a:ext>
                  </a:extLst>
                </a:gridCol>
                <a:gridCol w="1773567">
                  <a:extLst>
                    <a:ext uri="{9D8B030D-6E8A-4147-A177-3AD203B41FA5}">
                      <a16:colId xmlns:a16="http://schemas.microsoft.com/office/drawing/2014/main" val="1768498984"/>
                    </a:ext>
                  </a:extLst>
                </a:gridCol>
                <a:gridCol w="1773567">
                  <a:extLst>
                    <a:ext uri="{9D8B030D-6E8A-4147-A177-3AD203B41FA5}">
                      <a16:colId xmlns:a16="http://schemas.microsoft.com/office/drawing/2014/main" val="1249046169"/>
                    </a:ext>
                  </a:extLst>
                </a:gridCol>
                <a:gridCol w="1724279">
                  <a:extLst>
                    <a:ext uri="{9D8B030D-6E8A-4147-A177-3AD203B41FA5}">
                      <a16:colId xmlns:a16="http://schemas.microsoft.com/office/drawing/2014/main" val="4042757085"/>
                    </a:ext>
                  </a:extLst>
                </a:gridCol>
                <a:gridCol w="1774278">
                  <a:extLst>
                    <a:ext uri="{9D8B030D-6E8A-4147-A177-3AD203B41FA5}">
                      <a16:colId xmlns:a16="http://schemas.microsoft.com/office/drawing/2014/main" val="3508748709"/>
                    </a:ext>
                  </a:extLst>
                </a:gridCol>
                <a:gridCol w="1774278">
                  <a:extLst>
                    <a:ext uri="{9D8B030D-6E8A-4147-A177-3AD203B41FA5}">
                      <a16:colId xmlns:a16="http://schemas.microsoft.com/office/drawing/2014/main" val="650233730"/>
                    </a:ext>
                  </a:extLst>
                </a:gridCol>
              </a:tblGrid>
              <a:tr h="1098331">
                <a:tc>
                  <a:txBody>
                    <a:bodyPr/>
                    <a:lstStyle/>
                    <a:p>
                      <a:pPr marL="0" marR="0" algn="ctr">
                        <a:spcBef>
                          <a:spcPts val="0"/>
                        </a:spcBef>
                        <a:spcAft>
                          <a:spcPts val="0"/>
                        </a:spcAft>
                      </a:pPr>
                      <a:r>
                        <a:rPr lang="en-US" sz="1600" kern="100" dirty="0">
                          <a:effectLst/>
                          <a:latin typeface="+mn-lt"/>
                        </a:rPr>
                        <a:t>Trial</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Ruler Distance (cm)</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Total Roundtrip Distance (m)</a:t>
                      </a:r>
                    </a:p>
                  </a:txBody>
                  <a:tcPr marL="68580" marR="68580" marT="0" marB="0" anchor="ctr"/>
                </a:tc>
                <a:tc>
                  <a:txBody>
                    <a:bodyPr/>
                    <a:lstStyle/>
                    <a:p>
                      <a:pPr marL="0" marR="0" algn="ctr">
                        <a:spcBef>
                          <a:spcPts val="0"/>
                        </a:spcBef>
                        <a:spcAft>
                          <a:spcPts val="0"/>
                        </a:spcAft>
                      </a:pPr>
                      <a:r>
                        <a:rPr lang="en-US" sz="1600" b="1" kern="1200" dirty="0">
                          <a:solidFill>
                            <a:schemeClr val="lt1"/>
                          </a:solidFill>
                          <a:effectLst/>
                          <a:latin typeface="+mn-lt"/>
                          <a:ea typeface="+mn-ea"/>
                          <a:cs typeface="+mn-cs"/>
                        </a:rPr>
                        <a:t>Time from Serial Monitor (microseconds)</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Roundtrip time (s)</a:t>
                      </a:r>
                    </a:p>
                  </a:txBody>
                  <a:tcPr marL="68580" marR="68580" marT="0" marB="0" anchor="ctr"/>
                </a:tc>
                <a:tc>
                  <a:txBody>
                    <a:bodyPr/>
                    <a:lstStyle/>
                    <a:p>
                      <a:pPr marL="0" marR="0" algn="ctr">
                        <a:spcBef>
                          <a:spcPts val="0"/>
                        </a:spcBef>
                        <a:spcAft>
                          <a:spcPts val="0"/>
                        </a:spcAft>
                      </a:pPr>
                      <a:r>
                        <a:rPr lang="en-US" sz="1600" kern="100">
                          <a:effectLst/>
                          <a:latin typeface="+mn-lt"/>
                        </a:rPr>
                        <a:t>Velocity = distance/time (m/s)</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156371964"/>
                  </a:ext>
                </a:extLst>
              </a:tr>
              <a:tr h="691472">
                <a:tc>
                  <a:txBody>
                    <a:bodyPr/>
                    <a:lstStyle/>
                    <a:p>
                      <a:pPr marL="0" marR="0" algn="ctr">
                        <a:spcBef>
                          <a:spcPts val="0"/>
                        </a:spcBef>
                        <a:spcAft>
                          <a:spcPts val="0"/>
                        </a:spcAft>
                      </a:pPr>
                      <a:r>
                        <a:rPr lang="en-US" sz="1600" kern="100">
                          <a:effectLst/>
                          <a:latin typeface="+mn-lt"/>
                        </a:rPr>
                        <a:t>1</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 8</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0.16</a:t>
                      </a:r>
                    </a:p>
                  </a:txBody>
                  <a:tcPr marL="68580" marR="68580" marT="0" marB="0" anchor="ctr"/>
                </a:tc>
                <a:tc>
                  <a:txBody>
                    <a:bodyPr/>
                    <a:lstStyle/>
                    <a:p>
                      <a:pPr marL="0" marR="0" algn="ctr">
                        <a:spcBef>
                          <a:spcPts val="0"/>
                        </a:spcBef>
                        <a:spcAft>
                          <a:spcPts val="0"/>
                        </a:spcAft>
                      </a:pPr>
                      <a:r>
                        <a:rPr lang="en-US" sz="1600" kern="100" dirty="0">
                          <a:effectLst/>
                          <a:latin typeface="+mn-lt"/>
                        </a:rPr>
                        <a:t> 492</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0.00492</a:t>
                      </a:r>
                    </a:p>
                  </a:txBody>
                  <a:tcPr marL="68580" marR="68580" marT="0" marB="0" anchor="ctr"/>
                </a:tc>
                <a:tc>
                  <a:txBody>
                    <a:bodyPr/>
                    <a:lstStyle/>
                    <a:p>
                      <a:pPr marL="0" marR="0" algn="ctr">
                        <a:spcBef>
                          <a:spcPts val="0"/>
                        </a:spcBef>
                        <a:spcAft>
                          <a:spcPts val="0"/>
                        </a:spcAft>
                      </a:pPr>
                      <a:r>
                        <a:rPr lang="en-US" sz="1600" kern="100" dirty="0">
                          <a:effectLst/>
                          <a:latin typeface="+mn-lt"/>
                        </a:rPr>
                        <a:t>325 </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891295801"/>
                  </a:ext>
                </a:extLst>
              </a:tr>
              <a:tr h="691472">
                <a:tc>
                  <a:txBody>
                    <a:bodyPr/>
                    <a:lstStyle/>
                    <a:p>
                      <a:pPr marL="0" marR="0" algn="ctr">
                        <a:spcBef>
                          <a:spcPts val="0"/>
                        </a:spcBef>
                        <a:spcAft>
                          <a:spcPts val="0"/>
                        </a:spcAft>
                      </a:pPr>
                      <a:r>
                        <a:rPr lang="en-US" sz="1600" kern="100">
                          <a:effectLst/>
                          <a:latin typeface="+mn-lt"/>
                        </a:rPr>
                        <a:t>2</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 10</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.20</a:t>
                      </a:r>
                    </a:p>
                  </a:txBody>
                  <a:tcPr marL="68580" marR="68580" marT="0" marB="0" anchor="ctr"/>
                </a:tc>
                <a:tc>
                  <a:txBody>
                    <a:bodyPr/>
                    <a:lstStyle/>
                    <a:p>
                      <a:pPr marL="0" marR="0" algn="ctr">
                        <a:spcBef>
                          <a:spcPts val="0"/>
                        </a:spcBef>
                        <a:spcAft>
                          <a:spcPts val="0"/>
                        </a:spcAft>
                      </a:pPr>
                      <a:r>
                        <a:rPr lang="en-US" sz="1600" kern="100" dirty="0">
                          <a:effectLst/>
                          <a:latin typeface="+mn-lt"/>
                        </a:rPr>
                        <a:t> 586</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0.000586</a:t>
                      </a:r>
                    </a:p>
                  </a:txBody>
                  <a:tcPr marL="68580" marR="68580" marT="0" marB="0" anchor="ctr"/>
                </a:tc>
                <a:tc>
                  <a:txBody>
                    <a:bodyPr/>
                    <a:lstStyle/>
                    <a:p>
                      <a:pPr marL="0" marR="0" algn="ctr">
                        <a:spcBef>
                          <a:spcPts val="0"/>
                        </a:spcBef>
                        <a:spcAft>
                          <a:spcPts val="0"/>
                        </a:spcAft>
                      </a:pPr>
                      <a:r>
                        <a:rPr lang="en-US" sz="1600" kern="100" dirty="0">
                          <a:effectLst/>
                          <a:latin typeface="+mn-lt"/>
                        </a:rPr>
                        <a:t> 341.81</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100580240"/>
                  </a:ext>
                </a:extLst>
              </a:tr>
              <a:tr h="691472">
                <a:tc>
                  <a:txBody>
                    <a:bodyPr/>
                    <a:lstStyle/>
                    <a:p>
                      <a:pPr marL="0" marR="0" algn="ctr">
                        <a:spcBef>
                          <a:spcPts val="0"/>
                        </a:spcBef>
                        <a:spcAft>
                          <a:spcPts val="0"/>
                        </a:spcAft>
                      </a:pPr>
                      <a:r>
                        <a:rPr lang="en-US" sz="1600" kern="100">
                          <a:effectLst/>
                          <a:latin typeface="+mn-lt"/>
                        </a:rPr>
                        <a:t>3</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 15</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.30</a:t>
                      </a:r>
                    </a:p>
                  </a:txBody>
                  <a:tcPr marL="68580" marR="68580" marT="0" marB="0" anchor="ctr"/>
                </a:tc>
                <a:tc>
                  <a:txBody>
                    <a:bodyPr/>
                    <a:lstStyle/>
                    <a:p>
                      <a:pPr marL="0" marR="0" algn="ctr">
                        <a:spcBef>
                          <a:spcPts val="0"/>
                        </a:spcBef>
                        <a:spcAft>
                          <a:spcPts val="0"/>
                        </a:spcAft>
                      </a:pPr>
                      <a:r>
                        <a:rPr lang="en-US" sz="1600" kern="100" dirty="0">
                          <a:effectLst/>
                          <a:latin typeface="+mn-lt"/>
                        </a:rPr>
                        <a:t> 925</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0.000925</a:t>
                      </a:r>
                    </a:p>
                  </a:txBody>
                  <a:tcPr marL="68580" marR="68580" marT="0" marB="0" anchor="ctr"/>
                </a:tc>
                <a:tc>
                  <a:txBody>
                    <a:bodyPr/>
                    <a:lstStyle/>
                    <a:p>
                      <a:pPr marL="0" marR="0" algn="ctr">
                        <a:spcBef>
                          <a:spcPts val="0"/>
                        </a:spcBef>
                        <a:spcAft>
                          <a:spcPts val="0"/>
                        </a:spcAft>
                      </a:pPr>
                      <a:r>
                        <a:rPr lang="en-US" sz="1600" kern="100" dirty="0">
                          <a:effectLst/>
                          <a:latin typeface="+mn-lt"/>
                        </a:rPr>
                        <a:t> 324.32</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115527295"/>
                  </a:ext>
                </a:extLst>
              </a:tr>
              <a:tr h="691472">
                <a:tc>
                  <a:txBody>
                    <a:bodyPr/>
                    <a:lstStyle/>
                    <a:p>
                      <a:pPr marL="0" marR="0" algn="ctr">
                        <a:spcBef>
                          <a:spcPts val="0"/>
                        </a:spcBef>
                        <a:spcAft>
                          <a:spcPts val="0"/>
                        </a:spcAft>
                      </a:pPr>
                      <a:r>
                        <a:rPr lang="en-US" sz="1600" kern="100">
                          <a:effectLst/>
                          <a:latin typeface="+mn-lt"/>
                        </a:rPr>
                        <a:t>4</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 20</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.40</a:t>
                      </a:r>
                    </a:p>
                  </a:txBody>
                  <a:tcPr marL="68580" marR="68580" marT="0" marB="0" anchor="ctr"/>
                </a:tc>
                <a:tc>
                  <a:txBody>
                    <a:bodyPr/>
                    <a:lstStyle/>
                    <a:p>
                      <a:pPr marL="0" marR="0" algn="ctr">
                        <a:spcBef>
                          <a:spcPts val="0"/>
                        </a:spcBef>
                        <a:spcAft>
                          <a:spcPts val="0"/>
                        </a:spcAft>
                      </a:pPr>
                      <a:r>
                        <a:rPr lang="en-US" sz="1600" kern="100" dirty="0">
                          <a:effectLst/>
                          <a:latin typeface="+mn-lt"/>
                        </a:rPr>
                        <a:t> 1187</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0.001187</a:t>
                      </a:r>
                    </a:p>
                  </a:txBody>
                  <a:tcPr marL="68580" marR="68580" marT="0" marB="0" anchor="ctr"/>
                </a:tc>
                <a:tc>
                  <a:txBody>
                    <a:bodyPr/>
                    <a:lstStyle/>
                    <a:p>
                      <a:pPr marL="0" marR="0" algn="ctr">
                        <a:spcBef>
                          <a:spcPts val="0"/>
                        </a:spcBef>
                        <a:spcAft>
                          <a:spcPts val="0"/>
                        </a:spcAft>
                      </a:pPr>
                      <a:r>
                        <a:rPr lang="en-US" sz="1600" kern="100" dirty="0">
                          <a:effectLst/>
                          <a:latin typeface="+mn-lt"/>
                        </a:rPr>
                        <a:t> 336.84</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914470191"/>
                  </a:ext>
                </a:extLst>
              </a:tr>
              <a:tr h="691472">
                <a:tc>
                  <a:txBody>
                    <a:bodyPr/>
                    <a:lstStyle/>
                    <a:p>
                      <a:pPr marL="0" marR="0" algn="ctr">
                        <a:spcBef>
                          <a:spcPts val="0"/>
                        </a:spcBef>
                        <a:spcAft>
                          <a:spcPts val="0"/>
                        </a:spcAft>
                      </a:pPr>
                      <a:r>
                        <a:rPr lang="en-US" sz="1600" kern="100">
                          <a:effectLst/>
                          <a:latin typeface="+mn-lt"/>
                        </a:rPr>
                        <a:t>5</a:t>
                      </a:r>
                      <a:endParaRPr lang="en-US" sz="1600" kern="10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rPr>
                        <a:t> 30</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.60</a:t>
                      </a:r>
                    </a:p>
                  </a:txBody>
                  <a:tcPr marL="68580" marR="68580" marT="0" marB="0" anchor="ctr"/>
                </a:tc>
                <a:tc>
                  <a:txBody>
                    <a:bodyPr/>
                    <a:lstStyle/>
                    <a:p>
                      <a:pPr marL="0" marR="0" algn="ctr">
                        <a:spcBef>
                          <a:spcPts val="0"/>
                        </a:spcBef>
                        <a:spcAft>
                          <a:spcPts val="0"/>
                        </a:spcAft>
                      </a:pPr>
                      <a:r>
                        <a:rPr lang="en-US" sz="1600" kern="100" dirty="0">
                          <a:effectLst/>
                          <a:latin typeface="+mn-lt"/>
                        </a:rPr>
                        <a:t> 1724</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mn-lt"/>
                          <a:ea typeface="SimSun" panose="02010600030101010101" pitchFamily="2" charset="-122"/>
                          <a:cs typeface="Lucida Sans" panose="020B0602030504020204" pitchFamily="34" charset="0"/>
                        </a:rPr>
                        <a:t>0.001724</a:t>
                      </a:r>
                    </a:p>
                  </a:txBody>
                  <a:tcPr marL="68580" marR="68580" marT="0" marB="0" anchor="ctr"/>
                </a:tc>
                <a:tc>
                  <a:txBody>
                    <a:bodyPr/>
                    <a:lstStyle/>
                    <a:p>
                      <a:pPr marL="0" marR="0" algn="ctr">
                        <a:spcBef>
                          <a:spcPts val="0"/>
                        </a:spcBef>
                        <a:spcAft>
                          <a:spcPts val="0"/>
                        </a:spcAft>
                      </a:pPr>
                      <a:r>
                        <a:rPr lang="en-US" sz="1600" kern="100" dirty="0">
                          <a:effectLst/>
                          <a:latin typeface="+mn-lt"/>
                        </a:rPr>
                        <a:t> 348.06</a:t>
                      </a:r>
                      <a:endParaRPr lang="en-US" sz="1600" kern="100" dirty="0">
                        <a:effectLst/>
                        <a:latin typeface="+mn-lt"/>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033095102"/>
                  </a:ext>
                </a:extLst>
              </a:tr>
            </a:tbl>
          </a:graphicData>
        </a:graphic>
      </p:graphicFrame>
    </p:spTree>
    <p:extLst>
      <p:ext uri="{BB962C8B-B14F-4D97-AF65-F5344CB8AC3E}">
        <p14:creationId xmlns:p14="http://schemas.microsoft.com/office/powerpoint/2010/main" val="93958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64769D9-FDB0-4A7D-ADED-70FACB811CF0}"/>
              </a:ext>
            </a:extLst>
          </p:cNvPr>
          <p:cNvPicPr>
            <a:picLocks noChangeAspect="1"/>
          </p:cNvPicPr>
          <p:nvPr/>
        </p:nvPicPr>
        <p:blipFill>
          <a:blip r:embed="rId2"/>
          <a:stretch>
            <a:fillRect/>
          </a:stretch>
        </p:blipFill>
        <p:spPr>
          <a:xfrm>
            <a:off x="1517345" y="5274009"/>
            <a:ext cx="3409403" cy="548640"/>
          </a:xfrm>
          <a:prstGeom prst="rect">
            <a:avLst/>
          </a:prstGeom>
        </p:spPr>
      </p:pic>
      <p:pic>
        <p:nvPicPr>
          <p:cNvPr id="10" name="Picture 9">
            <a:extLst>
              <a:ext uri="{FF2B5EF4-FFF2-40B4-BE49-F238E27FC236}">
                <a16:creationId xmlns:a16="http://schemas.microsoft.com/office/drawing/2014/main" id="{C1B3EF1A-9D73-4ECF-8D33-EFD5F820034A}"/>
              </a:ext>
            </a:extLst>
          </p:cNvPr>
          <p:cNvPicPr>
            <a:picLocks noChangeAspect="1"/>
          </p:cNvPicPr>
          <p:nvPr/>
        </p:nvPicPr>
        <p:blipFill>
          <a:blip r:embed="rId2"/>
          <a:stretch>
            <a:fillRect/>
          </a:stretch>
        </p:blipFill>
        <p:spPr>
          <a:xfrm>
            <a:off x="1517345" y="3146883"/>
            <a:ext cx="3409403" cy="548640"/>
          </a:xfrm>
          <a:prstGeom prst="rect">
            <a:avLst/>
          </a:prstGeom>
        </p:spPr>
      </p:pic>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a:t>
            </a:r>
            <a:r>
              <a:rPr lang="en-US" dirty="0"/>
              <a:t>Analysis</a:t>
            </a:r>
            <a:endParaRPr lang="en-US" sz="44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9ABB22-E52E-475E-A637-B8C80B6E3197}"/>
                  </a:ext>
                </a:extLst>
              </p:cNvPr>
              <p:cNvSpPr>
                <a:spLocks noGrp="1"/>
              </p:cNvSpPr>
              <p:nvPr>
                <p:ph idx="1"/>
              </p:nvPr>
            </p:nvSpPr>
            <p:spPr/>
            <p:txBody>
              <a:bodyPr/>
              <a:lstStyle/>
              <a:p>
                <a:r>
                  <a:rPr lang="en-US" dirty="0"/>
                  <a:t>Average velocity from table </a:t>
                </a:r>
              </a:p>
              <a:p>
                <a:endParaRPr lang="en-US" dirty="0"/>
              </a:p>
              <a:p>
                <a:endParaRPr lang="en-US" dirty="0"/>
              </a:p>
              <a:p>
                <a:endParaRPr lang="en-US" dirty="0"/>
              </a:p>
              <a:p>
                <a:r>
                  <a:rPr lang="en-US" dirty="0"/>
                  <a:t>Percent difference where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𝑠𝑜𝑢𝑛𝑑</m:t>
                        </m:r>
                      </m:sub>
                    </m:sSub>
                    <m:r>
                      <a:rPr lang="en-US" b="0" i="1" smtClean="0">
                        <a:latin typeface="Cambria Math" panose="02040503050406030204" pitchFamily="18" charset="0"/>
                      </a:rPr>
                      <m:t>=343 </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𝑠</m:t>
                    </m:r>
                  </m:oMath>
                </a14:m>
                <a:endParaRPr lang="en-US" dirty="0"/>
              </a:p>
            </p:txBody>
          </p:sp>
        </mc:Choice>
        <mc:Fallback xmlns="">
          <p:sp>
            <p:nvSpPr>
              <p:cNvPr id="3" name="Content Placeholder 2">
                <a:extLst>
                  <a:ext uri="{FF2B5EF4-FFF2-40B4-BE49-F238E27FC236}">
                    <a16:creationId xmlns:a16="http://schemas.microsoft.com/office/drawing/2014/main" id="{359ABB22-E52E-475E-A637-B8C80B6E31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8751E027-C6AB-44A8-8B52-DC4ABBE2B670}"/>
                  </a:ext>
                </a:extLst>
              </p:cNvPr>
              <p:cNvSpPr/>
              <p:nvPr/>
            </p:nvSpPr>
            <p:spPr>
              <a:xfrm>
                <a:off x="1517345" y="2467931"/>
                <a:ext cx="3314754" cy="595548"/>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𝑎𝑣𝑔</m:t>
                          </m:r>
                        </m:sub>
                      </m:sSub>
                      <m:r>
                        <a:rPr lang="en-US" i="0">
                          <a:latin typeface="Cambria Math" panose="02040503050406030204" pitchFamily="18" charset="0"/>
                        </a:rPr>
                        <m:t>= </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0">
                                  <a:latin typeface="Cambria Math" panose="02040503050406030204" pitchFamily="18" charset="0"/>
                                </a:rPr>
                                <m:t>1</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0">
                                  <a:latin typeface="Cambria Math" panose="02040503050406030204" pitchFamily="18" charset="0"/>
                                </a:rPr>
                                <m:t>2</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0">
                                  <a:latin typeface="Cambria Math" panose="02040503050406030204" pitchFamily="18" charset="0"/>
                                </a:rPr>
                                <m:t>3</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0">
                                  <a:latin typeface="Cambria Math" panose="02040503050406030204" pitchFamily="18" charset="0"/>
                                </a:rPr>
                                <m:t>4</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0">
                                  <a:latin typeface="Cambria Math" panose="02040503050406030204" pitchFamily="18" charset="0"/>
                                </a:rPr>
                                <m:t>5</m:t>
                              </m:r>
                            </m:sub>
                          </m:sSub>
                        </m:num>
                        <m:den>
                          <m:r>
                            <a:rPr lang="en-US" i="0">
                              <a:latin typeface="Cambria Math" panose="02040503050406030204" pitchFamily="18" charset="0"/>
                            </a:rPr>
                            <m:t>5</m:t>
                          </m:r>
                        </m:den>
                      </m:f>
                      <m:r>
                        <a:rPr lang="en-US" b="0" i="1" smtClean="0">
                          <a:latin typeface="Cambria Math" panose="02040503050406030204" pitchFamily="18" charset="0"/>
                        </a:rPr>
                        <m:t> </m:t>
                      </m:r>
                    </m:oMath>
                  </m:oMathPara>
                </a14:m>
                <a:endParaRPr lang="en-US" b="0" dirty="0"/>
              </a:p>
            </p:txBody>
          </p:sp>
        </mc:Choice>
        <mc:Fallback xmlns="">
          <p:sp>
            <p:nvSpPr>
              <p:cNvPr id="4" name="Rectangle 3">
                <a:extLst>
                  <a:ext uri="{FF2B5EF4-FFF2-40B4-BE49-F238E27FC236}">
                    <a16:creationId xmlns:a16="http://schemas.microsoft.com/office/drawing/2014/main" id="{8751E027-C6AB-44A8-8B52-DC4ABBE2B670}"/>
                  </a:ext>
                </a:extLst>
              </p:cNvPr>
              <p:cNvSpPr>
                <a:spLocks noRot="1" noChangeAspect="1" noMove="1" noResize="1" noEditPoints="1" noAdjustHandles="1" noChangeArrowheads="1" noChangeShapeType="1" noTextEdit="1"/>
              </p:cNvSpPr>
              <p:nvPr/>
            </p:nvSpPr>
            <p:spPr>
              <a:xfrm>
                <a:off x="1517345" y="2467931"/>
                <a:ext cx="3314754" cy="59554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E9C1325-020B-4670-B3DB-1D82E88B0052}"/>
                  </a:ext>
                </a:extLst>
              </p:cNvPr>
              <p:cNvSpPr/>
              <p:nvPr/>
            </p:nvSpPr>
            <p:spPr>
              <a:xfrm>
                <a:off x="1517345" y="4486921"/>
                <a:ext cx="4815742" cy="717376"/>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𝑃𝑒𝑟𝑐𝑒𝑛𝑡</m:t>
                      </m:r>
                      <m:r>
                        <a:rPr lang="en-US" i="0">
                          <a:latin typeface="Cambria Math" panose="02040503050406030204" pitchFamily="18" charset="0"/>
                        </a:rPr>
                        <m:t> </m:t>
                      </m:r>
                      <m:r>
                        <a:rPr lang="en-US" i="1">
                          <a:latin typeface="Cambria Math" panose="02040503050406030204" pitchFamily="18" charset="0"/>
                        </a:rPr>
                        <m:t>𝑑𝑖𝑓𝑓𝑒𝑟</m:t>
                      </m:r>
                      <m:r>
                        <a:rPr lang="en-US" b="0" i="1" smtClean="0">
                          <a:latin typeface="Cambria Math" panose="02040503050406030204" pitchFamily="18" charset="0"/>
                        </a:rPr>
                        <m:t>𝑒</m:t>
                      </m:r>
                      <m:r>
                        <a:rPr lang="en-US" i="1">
                          <a:latin typeface="Cambria Math" panose="02040503050406030204" pitchFamily="18" charset="0"/>
                        </a:rPr>
                        <m:t>𝑛𝑐𝑒</m:t>
                      </m:r>
                      <m:r>
                        <a:rPr lang="en-US" i="0">
                          <a:latin typeface="Cambria Math" panose="02040503050406030204" pitchFamily="18" charset="0"/>
                        </a:rPr>
                        <m:t> = </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𝑎𝑣𝑔</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𝑠𝑜𝑢𝑛𝑑</m:t>
                                  </m:r>
                                </m:sub>
                              </m:sSub>
                            </m:e>
                          </m:d>
                        </m:num>
                        <m:den>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𝑠𝑜𝑢𝑛𝑑</m:t>
                              </m:r>
                            </m:sub>
                          </m:sSub>
                        </m:den>
                      </m:f>
                      <m:r>
                        <a:rPr lang="en-US" i="1" smtClean="0">
                          <a:latin typeface="Cambria Math" panose="02040503050406030204" pitchFamily="18" charset="0"/>
                        </a:rPr>
                        <m:t>×</m:t>
                      </m:r>
                      <m:r>
                        <a:rPr lang="en-US" b="0" i="1" smtClean="0">
                          <a:latin typeface="Cambria Math" panose="02040503050406030204" pitchFamily="18" charset="0"/>
                        </a:rPr>
                        <m:t>100</m:t>
                      </m:r>
                    </m:oMath>
                  </m:oMathPara>
                </a14:m>
                <a:endParaRPr lang="en-US" b="0" dirty="0"/>
              </a:p>
            </p:txBody>
          </p:sp>
        </mc:Choice>
        <mc:Fallback xmlns="">
          <p:sp>
            <p:nvSpPr>
              <p:cNvPr id="5" name="Rectangle 4">
                <a:extLst>
                  <a:ext uri="{FF2B5EF4-FFF2-40B4-BE49-F238E27FC236}">
                    <a16:creationId xmlns:a16="http://schemas.microsoft.com/office/drawing/2014/main" id="{9E9C1325-020B-4670-B3DB-1D82E88B0052}"/>
                  </a:ext>
                </a:extLst>
              </p:cNvPr>
              <p:cNvSpPr>
                <a:spLocks noRot="1" noChangeAspect="1" noMove="1" noResize="1" noEditPoints="1" noAdjustHandles="1" noChangeArrowheads="1" noChangeShapeType="1" noTextEdit="1"/>
              </p:cNvSpPr>
              <p:nvPr/>
            </p:nvSpPr>
            <p:spPr>
              <a:xfrm>
                <a:off x="1517345" y="4486921"/>
                <a:ext cx="4815742" cy="717376"/>
              </a:xfrm>
              <a:prstGeom prst="rect">
                <a:avLst/>
              </a:prstGeom>
              <a:blipFill>
                <a:blip r:embed="rId5"/>
                <a:stretch>
                  <a:fillRect/>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499C8000-0337-42DB-B74E-F41FE05FC467}"/>
              </a:ext>
            </a:extLst>
          </p:cNvPr>
          <p:cNvSpPr txBox="1"/>
          <p:nvPr/>
        </p:nvSpPr>
        <p:spPr>
          <a:xfrm>
            <a:off x="3717914" y="5203942"/>
            <a:ext cx="1126390" cy="365760"/>
          </a:xfrm>
          <a:prstGeom prst="rect">
            <a:avLst/>
          </a:prstGeom>
          <a:noFill/>
        </p:spPr>
        <p:txBody>
          <a:bodyPr wrap="square" rtlCol="0">
            <a:spAutoFit/>
          </a:bodyPr>
          <a:lstStyle/>
          <a:p>
            <a:pPr algn="ctr"/>
            <a:r>
              <a:rPr lang="en-US" dirty="0"/>
              <a:t>%</a:t>
            </a:r>
          </a:p>
        </p:txBody>
      </p:sp>
      <p:sp>
        <p:nvSpPr>
          <p:cNvPr id="12" name="TextBox 11">
            <a:extLst>
              <a:ext uri="{FF2B5EF4-FFF2-40B4-BE49-F238E27FC236}">
                <a16:creationId xmlns:a16="http://schemas.microsoft.com/office/drawing/2014/main" id="{C55874EC-A3B0-439C-ADEB-52723C07BA30}"/>
              </a:ext>
            </a:extLst>
          </p:cNvPr>
          <p:cNvSpPr txBox="1"/>
          <p:nvPr/>
        </p:nvSpPr>
        <p:spPr>
          <a:xfrm>
            <a:off x="3705709" y="3076816"/>
            <a:ext cx="1126390" cy="365760"/>
          </a:xfrm>
          <a:prstGeom prst="rect">
            <a:avLst/>
          </a:prstGeom>
          <a:noFill/>
        </p:spPr>
        <p:txBody>
          <a:bodyPr wrap="square" rtlCol="0">
            <a:spAutoFit/>
          </a:bodyPr>
          <a:lstStyle/>
          <a:p>
            <a:pPr algn="ctr"/>
            <a:r>
              <a:rPr lang="en-US" dirty="0"/>
              <a:t>m/s</a:t>
            </a:r>
          </a:p>
        </p:txBody>
      </p:sp>
      <p:sp>
        <p:nvSpPr>
          <p:cNvPr id="13" name="TextBox 12">
            <a:extLst>
              <a:ext uri="{FF2B5EF4-FFF2-40B4-BE49-F238E27FC236}">
                <a16:creationId xmlns:a16="http://schemas.microsoft.com/office/drawing/2014/main" id="{E5D0E75C-5A4F-413E-8467-45093B841178}"/>
              </a:ext>
            </a:extLst>
          </p:cNvPr>
          <p:cNvSpPr txBox="1"/>
          <p:nvPr/>
        </p:nvSpPr>
        <p:spPr>
          <a:xfrm>
            <a:off x="2401170" y="5203942"/>
            <a:ext cx="1126390" cy="365760"/>
          </a:xfrm>
          <a:prstGeom prst="rect">
            <a:avLst/>
          </a:prstGeom>
          <a:noFill/>
        </p:spPr>
        <p:txBody>
          <a:bodyPr wrap="square" rtlCol="0">
            <a:spAutoFit/>
          </a:bodyPr>
          <a:lstStyle/>
          <a:p>
            <a:pPr algn="ctr"/>
            <a:r>
              <a:rPr lang="en-US" dirty="0"/>
              <a:t>2.27</a:t>
            </a:r>
          </a:p>
        </p:txBody>
      </p:sp>
      <p:sp>
        <p:nvSpPr>
          <p:cNvPr id="14" name="TextBox 13">
            <a:extLst>
              <a:ext uri="{FF2B5EF4-FFF2-40B4-BE49-F238E27FC236}">
                <a16:creationId xmlns:a16="http://schemas.microsoft.com/office/drawing/2014/main" id="{62CAD3F9-C187-4247-875C-34C36A9BEF0D}"/>
              </a:ext>
            </a:extLst>
          </p:cNvPr>
          <p:cNvSpPr txBox="1"/>
          <p:nvPr/>
        </p:nvSpPr>
        <p:spPr>
          <a:xfrm>
            <a:off x="2401170" y="3076816"/>
            <a:ext cx="1126390" cy="365760"/>
          </a:xfrm>
          <a:prstGeom prst="rect">
            <a:avLst/>
          </a:prstGeom>
          <a:noFill/>
        </p:spPr>
        <p:txBody>
          <a:bodyPr wrap="square" rtlCol="0">
            <a:spAutoFit/>
          </a:bodyPr>
          <a:lstStyle/>
          <a:p>
            <a:pPr algn="ctr"/>
            <a:r>
              <a:rPr lang="en-US" dirty="0"/>
              <a:t>335.21</a:t>
            </a:r>
          </a:p>
        </p:txBody>
      </p:sp>
    </p:spTree>
    <p:extLst>
      <p:ext uri="{BB962C8B-B14F-4D97-AF65-F5344CB8AC3E}">
        <p14:creationId xmlns:p14="http://schemas.microsoft.com/office/powerpoint/2010/main" val="258919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Conclusions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idx="1"/>
          </p:nvPr>
        </p:nvSpPr>
        <p:spPr/>
        <p:txBody>
          <a:bodyPr>
            <a:normAutofit fontScale="85000" lnSpcReduction="20000"/>
          </a:bodyPr>
          <a:lstStyle/>
          <a:p>
            <a:pPr lvl="0"/>
            <a:r>
              <a:rPr lang="en-US" dirty="0"/>
              <a:t>Briefly describe and explain the results.</a:t>
            </a:r>
          </a:p>
          <a:p>
            <a:pPr lvl="1"/>
            <a:r>
              <a:rPr lang="en-US" dirty="0"/>
              <a:t>Answer: First, I calculated the average velocity using the data collection table, which If the experiment was done in cooler or drier conditions, that could explain why my calculated speed of sound was slightly lower than the accepted value. Since temperature and humidity both affect how fast sound travels, a small change in either could cause the results to differ from the expected 343 m/s. Between the known value (343 m/s) and my measured value (335.21 m/s) to assess the accuracy of the results and the extent of the discrepancy.</a:t>
            </a:r>
          </a:p>
          <a:p>
            <a:pPr marL="457200" lvl="1" indent="0">
              <a:buNone/>
            </a:pPr>
            <a:endParaRPr lang="en-US" dirty="0"/>
          </a:p>
          <a:p>
            <a:pPr lvl="0"/>
            <a:r>
              <a:rPr lang="en-US" dirty="0"/>
              <a:t>What is the dependence of temperature, humidity, and atmospheric pressure on the speed of sound? How does it affect the results?</a:t>
            </a:r>
          </a:p>
          <a:p>
            <a:pPr lvl="1"/>
            <a:r>
              <a:rPr lang="en-US" dirty="0"/>
              <a:t>Answer: If the experiment was done in cooler or drier conditions, that could explain why my calculated speed of sound was slightly lower than the accepted value. Since temperature and humidity both affect how fast sound travels, a small change in either could cause the results to differ from the expected 343 m/s.</a:t>
            </a:r>
          </a:p>
        </p:txBody>
      </p:sp>
    </p:spTree>
    <p:extLst>
      <p:ext uri="{BB962C8B-B14F-4D97-AF65-F5344CB8AC3E}">
        <p14:creationId xmlns:p14="http://schemas.microsoft.com/office/powerpoint/2010/main" val="4136732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TECH204 </a:t>
            </a:r>
            <a:br>
              <a:rPr lang="en-US" dirty="0"/>
            </a:br>
            <a:r>
              <a:rPr lang="en-US" dirty="0"/>
              <a:t>Project Part 3</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a:t>Gravitational </a:t>
            </a:r>
            <a:r>
              <a:rPr lang="en-US" dirty="0"/>
              <a:t>Acceleration of a Free-Falling Object</a:t>
            </a:r>
          </a:p>
        </p:txBody>
      </p:sp>
    </p:spTree>
    <p:extLst>
      <p:ext uri="{BB962C8B-B14F-4D97-AF65-F5344CB8AC3E}">
        <p14:creationId xmlns:p14="http://schemas.microsoft.com/office/powerpoint/2010/main" val="712256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132B-772A-4741-9DCF-A50A1FA0433C}"/>
              </a:ext>
            </a:extLst>
          </p:cNvPr>
          <p:cNvSpPr>
            <a:spLocks noGrp="1"/>
          </p:cNvSpPr>
          <p:nvPr>
            <p:ph type="title"/>
          </p:nvPr>
        </p:nvSpPr>
        <p:spPr/>
        <p:txBody>
          <a:bodyPr>
            <a:normAutofit fontScale="90000"/>
          </a:bodyPr>
          <a:lstStyle/>
          <a:p>
            <a:r>
              <a:rPr lang="en-US" sz="4400" dirty="0"/>
              <a:t>Excel Table </a:t>
            </a:r>
            <a:br>
              <a:rPr lang="en-US" sz="4400" dirty="0"/>
            </a:br>
            <a:r>
              <a:rPr lang="en-US" sz="4400" dirty="0"/>
              <a:t>(Screenshot)</a:t>
            </a:r>
          </a:p>
        </p:txBody>
      </p:sp>
      <p:sp>
        <p:nvSpPr>
          <p:cNvPr id="4" name="Text Placeholder 3">
            <a:extLst>
              <a:ext uri="{FF2B5EF4-FFF2-40B4-BE49-F238E27FC236}">
                <a16:creationId xmlns:a16="http://schemas.microsoft.com/office/drawing/2014/main" id="{A3505F08-3FCA-414C-AC2D-5D600DFBB18E}"/>
              </a:ext>
            </a:extLst>
          </p:cNvPr>
          <p:cNvSpPr>
            <a:spLocks noGrp="1"/>
          </p:cNvSpPr>
          <p:nvPr>
            <p:ph type="body" sz="half" idx="2"/>
          </p:nvPr>
        </p:nvSpPr>
        <p:spPr/>
        <p:txBody>
          <a:bodyPr/>
          <a:lstStyle/>
          <a:p>
            <a:r>
              <a:rPr lang="en-US" dirty="0"/>
              <a:t>Include all values in the Excel table for a single trial showing the fall distance in centimeters and meters as a function of time</a:t>
            </a:r>
          </a:p>
        </p:txBody>
      </p:sp>
      <p:pic>
        <p:nvPicPr>
          <p:cNvPr id="5" name="Picture 4">
            <a:extLst>
              <a:ext uri="{FF2B5EF4-FFF2-40B4-BE49-F238E27FC236}">
                <a16:creationId xmlns:a16="http://schemas.microsoft.com/office/drawing/2014/main" id="{455D66C7-BC4D-838A-28B3-D6205736295B}"/>
              </a:ext>
            </a:extLst>
          </p:cNvPr>
          <p:cNvPicPr>
            <a:picLocks noChangeAspect="1"/>
          </p:cNvPicPr>
          <p:nvPr/>
        </p:nvPicPr>
        <p:blipFill>
          <a:blip r:embed="rId2"/>
          <a:stretch>
            <a:fillRect/>
          </a:stretch>
        </p:blipFill>
        <p:spPr>
          <a:xfrm>
            <a:off x="4909972" y="680654"/>
            <a:ext cx="2372056" cy="5496692"/>
          </a:xfrm>
          <a:prstGeom prst="rect">
            <a:avLst/>
          </a:prstGeom>
        </p:spPr>
      </p:pic>
    </p:spTree>
    <p:extLst>
      <p:ext uri="{BB962C8B-B14F-4D97-AF65-F5344CB8AC3E}">
        <p14:creationId xmlns:p14="http://schemas.microsoft.com/office/powerpoint/2010/main" val="1477227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132B-772A-4741-9DCF-A50A1FA0433C}"/>
              </a:ext>
            </a:extLst>
          </p:cNvPr>
          <p:cNvSpPr>
            <a:spLocks noGrp="1"/>
          </p:cNvSpPr>
          <p:nvPr>
            <p:ph type="title"/>
          </p:nvPr>
        </p:nvSpPr>
        <p:spPr/>
        <p:txBody>
          <a:bodyPr>
            <a:normAutofit fontScale="90000"/>
          </a:bodyPr>
          <a:lstStyle/>
          <a:p>
            <a:r>
              <a:rPr lang="en-US" sz="4400" dirty="0"/>
              <a:t>Excel Graph</a:t>
            </a:r>
            <a:br>
              <a:rPr lang="en-US" sz="4400" dirty="0"/>
            </a:br>
            <a:r>
              <a:rPr lang="en-US" sz="4400" dirty="0"/>
              <a:t>(Screenshot)</a:t>
            </a:r>
          </a:p>
        </p:txBody>
      </p:sp>
      <p:sp>
        <p:nvSpPr>
          <p:cNvPr id="4" name="Text Placeholder 3">
            <a:extLst>
              <a:ext uri="{FF2B5EF4-FFF2-40B4-BE49-F238E27FC236}">
                <a16:creationId xmlns:a16="http://schemas.microsoft.com/office/drawing/2014/main" id="{A3505F08-3FCA-414C-AC2D-5D600DFBB18E}"/>
              </a:ext>
            </a:extLst>
          </p:cNvPr>
          <p:cNvSpPr>
            <a:spLocks noGrp="1"/>
          </p:cNvSpPr>
          <p:nvPr>
            <p:ph type="body" sz="half" idx="2"/>
          </p:nvPr>
        </p:nvSpPr>
        <p:spPr/>
        <p:txBody>
          <a:bodyPr>
            <a:normAutofit fontScale="77500" lnSpcReduction="20000"/>
          </a:bodyPr>
          <a:lstStyle/>
          <a:p>
            <a:r>
              <a:rPr lang="en-US" dirty="0"/>
              <a:t>Include Excel graph for a single trial showing the fall distance as a function of time. </a:t>
            </a:r>
          </a:p>
          <a:p>
            <a:r>
              <a:rPr lang="en-US" b="1" dirty="0"/>
              <a:t>Confirm that most data points fall along the curve fitting.</a:t>
            </a:r>
          </a:p>
          <a:p>
            <a:r>
              <a:rPr lang="en-US" b="1" dirty="0"/>
              <a:t>The x</a:t>
            </a:r>
            <a:r>
              <a:rPr lang="en-US" b="1" baseline="30000" dirty="0"/>
              <a:t>2 </a:t>
            </a:r>
            <a:r>
              <a:rPr lang="en-US" b="1" dirty="0"/>
              <a:t>coefficient should be between 2.5 and 7.5 such that its yields an acceleration value between 5 m/s</a:t>
            </a:r>
            <a:r>
              <a:rPr lang="en-US" b="1" baseline="30000" dirty="0"/>
              <a:t>2 </a:t>
            </a:r>
            <a:r>
              <a:rPr lang="en-US" b="1" dirty="0"/>
              <a:t>and 15 m/s</a:t>
            </a:r>
            <a:r>
              <a:rPr lang="en-US" b="1" baseline="30000" dirty="0"/>
              <a:t>2</a:t>
            </a:r>
            <a:endParaRPr lang="en-US" b="1" dirty="0"/>
          </a:p>
        </p:txBody>
      </p:sp>
      <p:pic>
        <p:nvPicPr>
          <p:cNvPr id="5" name="Picture 4">
            <a:extLst>
              <a:ext uri="{FF2B5EF4-FFF2-40B4-BE49-F238E27FC236}">
                <a16:creationId xmlns:a16="http://schemas.microsoft.com/office/drawing/2014/main" id="{0F9AF018-568F-2EEB-14AC-EEFACD4D063B}"/>
              </a:ext>
            </a:extLst>
          </p:cNvPr>
          <p:cNvPicPr>
            <a:picLocks noChangeAspect="1"/>
          </p:cNvPicPr>
          <p:nvPr/>
        </p:nvPicPr>
        <p:blipFill>
          <a:blip r:embed="rId2"/>
          <a:stretch>
            <a:fillRect/>
          </a:stretch>
        </p:blipFill>
        <p:spPr>
          <a:xfrm>
            <a:off x="5368210" y="1356385"/>
            <a:ext cx="5210902" cy="3391373"/>
          </a:xfrm>
          <a:prstGeom prst="rect">
            <a:avLst/>
          </a:prstGeom>
        </p:spPr>
      </p:pic>
    </p:spTree>
    <p:extLst>
      <p:ext uri="{BB962C8B-B14F-4D97-AF65-F5344CB8AC3E}">
        <p14:creationId xmlns:p14="http://schemas.microsoft.com/office/powerpoint/2010/main" val="4177918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Collection</a:t>
            </a:r>
          </a:p>
        </p:txBody>
      </p:sp>
      <p:graphicFrame>
        <p:nvGraphicFramePr>
          <p:cNvPr id="11" name="Table 10">
            <a:extLst>
              <a:ext uri="{FF2B5EF4-FFF2-40B4-BE49-F238E27FC236}">
                <a16:creationId xmlns:a16="http://schemas.microsoft.com/office/drawing/2014/main" id="{9E68CBE3-DA34-4E26-9621-6F85D54401F7}"/>
              </a:ext>
            </a:extLst>
          </p:cNvPr>
          <p:cNvGraphicFramePr>
            <a:graphicFrameLocks noGrp="1"/>
          </p:cNvGraphicFramePr>
          <p:nvPr/>
        </p:nvGraphicFramePr>
        <p:xfrm>
          <a:off x="3278320" y="2118164"/>
          <a:ext cx="6197752" cy="4188192"/>
        </p:xfrm>
        <a:graphic>
          <a:graphicData uri="http://schemas.openxmlformats.org/drawingml/2006/table">
            <a:tbl>
              <a:tblPr firstRow="1" firstCol="1" bandRow="1">
                <a:tableStyleId>{5C22544A-7EE6-4342-B048-85BDC9FD1C3A}</a:tableStyleId>
              </a:tblPr>
              <a:tblGrid>
                <a:gridCol w="1628090">
                  <a:extLst>
                    <a:ext uri="{9D8B030D-6E8A-4147-A177-3AD203B41FA5}">
                      <a16:colId xmlns:a16="http://schemas.microsoft.com/office/drawing/2014/main" val="2680175028"/>
                    </a:ext>
                  </a:extLst>
                </a:gridCol>
                <a:gridCol w="2284831">
                  <a:extLst>
                    <a:ext uri="{9D8B030D-6E8A-4147-A177-3AD203B41FA5}">
                      <a16:colId xmlns:a16="http://schemas.microsoft.com/office/drawing/2014/main" val="1075304185"/>
                    </a:ext>
                  </a:extLst>
                </a:gridCol>
                <a:gridCol w="2284831">
                  <a:extLst>
                    <a:ext uri="{9D8B030D-6E8A-4147-A177-3AD203B41FA5}">
                      <a16:colId xmlns:a16="http://schemas.microsoft.com/office/drawing/2014/main" val="650233730"/>
                    </a:ext>
                  </a:extLst>
                </a:gridCol>
              </a:tblGrid>
              <a:tr h="1009732">
                <a:tc>
                  <a:txBody>
                    <a:bodyPr/>
                    <a:lstStyle/>
                    <a:p>
                      <a:pPr marL="0" marR="0" algn="ctr">
                        <a:spcBef>
                          <a:spcPts val="0"/>
                        </a:spcBef>
                        <a:spcAft>
                          <a:spcPts val="0"/>
                        </a:spcAft>
                      </a:pPr>
                      <a:r>
                        <a:rPr lang="en-US" sz="1600" kern="100" dirty="0">
                          <a:effectLst/>
                        </a:rPr>
                        <a:t>Trial</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00" dirty="0">
                          <a:effectLst/>
                        </a:rPr>
                        <a:t>x</a:t>
                      </a:r>
                      <a:r>
                        <a:rPr lang="en-US" sz="1600" kern="100" baseline="30000" dirty="0">
                          <a:effectLst/>
                        </a:rPr>
                        <a:t>2   </a:t>
                      </a:r>
                      <a:r>
                        <a:rPr lang="en-US" sz="1600" kern="100" dirty="0">
                          <a:effectLst/>
                        </a:rPr>
                        <a:t>coefficient value </a:t>
                      </a:r>
                      <a:br>
                        <a:rPr lang="en-US" sz="1600" kern="100" dirty="0">
                          <a:effectLst/>
                        </a:rPr>
                      </a:br>
                      <a:r>
                        <a:rPr lang="en-US" sz="1600" kern="100" dirty="0">
                          <a:effectLst/>
                        </a:rPr>
                        <a:t>from curve fitting</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00" dirty="0">
                          <a:effectLst/>
                        </a:rPr>
                        <a:t>Acceleration (m/s</a:t>
                      </a:r>
                      <a:r>
                        <a:rPr lang="en-US" sz="1600" kern="100" baseline="30000" dirty="0">
                          <a:effectLst/>
                        </a:rPr>
                        <a:t>2</a:t>
                      </a:r>
                      <a:r>
                        <a:rPr lang="en-US" sz="1600" kern="100" dirty="0">
                          <a:effectLst/>
                        </a:rPr>
                        <a:t>) </a:t>
                      </a:r>
                      <a:br>
                        <a:rPr lang="en-US" sz="1600" kern="100" dirty="0">
                          <a:effectLst/>
                        </a:rPr>
                      </a:br>
                      <a:r>
                        <a:rPr lang="en-US" sz="1600" kern="100" dirty="0">
                          <a:effectLst/>
                        </a:rPr>
                        <a:t>= 2* (x</a:t>
                      </a:r>
                      <a:r>
                        <a:rPr lang="en-US" sz="1600" kern="100" baseline="30000" dirty="0">
                          <a:effectLst/>
                        </a:rPr>
                        <a:t>2  </a:t>
                      </a:r>
                      <a:r>
                        <a:rPr lang="en-US" sz="1600" kern="100" dirty="0">
                          <a:effectLst/>
                        </a:rPr>
                        <a:t>coefficient)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156371964"/>
                  </a:ext>
                </a:extLst>
              </a:tr>
              <a:tr h="635692">
                <a:tc>
                  <a:txBody>
                    <a:bodyPr/>
                    <a:lstStyle/>
                    <a:p>
                      <a:pPr marL="0" marR="0" algn="ctr">
                        <a:spcBef>
                          <a:spcPts val="0"/>
                        </a:spcBef>
                        <a:spcAft>
                          <a:spcPts val="0"/>
                        </a:spcAft>
                      </a:pPr>
                      <a:r>
                        <a:rPr lang="en-US" sz="1600" kern="100">
                          <a:effectLst/>
                        </a:rPr>
                        <a:t>1</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Liberation Serif"/>
                          <a:ea typeface="SimSun" panose="02010600030101010101" pitchFamily="2" charset="-122"/>
                          <a:cs typeface="Lucida Sans" panose="020B0602030504020204" pitchFamily="34" charset="0"/>
                        </a:rPr>
                        <a:t>4.6857</a:t>
                      </a:r>
                    </a:p>
                  </a:txBody>
                  <a:tcPr marL="68580" marR="68580" marT="0" marB="0" anchor="ctr"/>
                </a:tc>
                <a:tc>
                  <a:txBody>
                    <a:bodyPr/>
                    <a:lstStyle/>
                    <a:p>
                      <a:pPr marL="0" marR="0" algn="ctr">
                        <a:spcBef>
                          <a:spcPts val="0"/>
                        </a:spcBef>
                        <a:spcAft>
                          <a:spcPts val="0"/>
                        </a:spcAft>
                      </a:pPr>
                      <a:r>
                        <a:rPr lang="en-US" sz="1600" kern="100" dirty="0">
                          <a:effectLst/>
                        </a:rPr>
                        <a:t>9.3714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891295801"/>
                  </a:ext>
                </a:extLst>
              </a:tr>
              <a:tr h="635692">
                <a:tc>
                  <a:txBody>
                    <a:bodyPr/>
                    <a:lstStyle/>
                    <a:p>
                      <a:pPr marL="0" marR="0" algn="ctr">
                        <a:spcBef>
                          <a:spcPts val="0"/>
                        </a:spcBef>
                        <a:spcAft>
                          <a:spcPts val="0"/>
                        </a:spcAft>
                      </a:pPr>
                      <a:r>
                        <a:rPr lang="en-US" sz="1600" kern="100" dirty="0">
                          <a:effectLst/>
                        </a:rPr>
                        <a:t>2</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Liberation Serif"/>
                          <a:ea typeface="SimSun" panose="02010600030101010101" pitchFamily="2" charset="-122"/>
                          <a:cs typeface="Lucida Sans" panose="020B0602030504020204" pitchFamily="34" charset="0"/>
                        </a:rPr>
                        <a:t>5.0203</a:t>
                      </a:r>
                    </a:p>
                  </a:txBody>
                  <a:tcPr marL="68580" marR="68580" marT="0" marB="0" anchor="ctr"/>
                </a:tc>
                <a:tc>
                  <a:txBody>
                    <a:bodyPr/>
                    <a:lstStyle/>
                    <a:p>
                      <a:pPr marL="0" marR="0" algn="ctr">
                        <a:spcBef>
                          <a:spcPts val="0"/>
                        </a:spcBef>
                        <a:spcAft>
                          <a:spcPts val="0"/>
                        </a:spcAft>
                      </a:pPr>
                      <a:r>
                        <a:rPr lang="en-US" sz="1600" kern="100" dirty="0">
                          <a:effectLst/>
                        </a:rPr>
                        <a:t>10.0406</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100580240"/>
                  </a:ext>
                </a:extLst>
              </a:tr>
              <a:tr h="635692">
                <a:tc>
                  <a:txBody>
                    <a:bodyPr/>
                    <a:lstStyle/>
                    <a:p>
                      <a:pPr marL="0" marR="0" algn="ctr">
                        <a:spcBef>
                          <a:spcPts val="0"/>
                        </a:spcBef>
                        <a:spcAft>
                          <a:spcPts val="0"/>
                        </a:spcAft>
                      </a:pPr>
                      <a:r>
                        <a:rPr lang="en-US" sz="1600" kern="100" dirty="0">
                          <a:effectLst/>
                        </a:rPr>
                        <a:t>3</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Liberation Serif"/>
                          <a:ea typeface="SimSun" panose="02010600030101010101" pitchFamily="2" charset="-122"/>
                          <a:cs typeface="Lucida Sans" panose="020B0602030504020204" pitchFamily="34" charset="0"/>
                        </a:rPr>
                        <a:t>4.6635</a:t>
                      </a:r>
                    </a:p>
                  </a:txBody>
                  <a:tcPr marL="68580" marR="68580" marT="0" marB="0" anchor="ctr"/>
                </a:tc>
                <a:tc>
                  <a:txBody>
                    <a:bodyPr/>
                    <a:lstStyle/>
                    <a:p>
                      <a:pPr marL="0" marR="0" algn="ctr">
                        <a:spcBef>
                          <a:spcPts val="0"/>
                        </a:spcBef>
                        <a:spcAft>
                          <a:spcPts val="0"/>
                        </a:spcAft>
                      </a:pPr>
                      <a:r>
                        <a:rPr lang="en-US" sz="1600" kern="100" dirty="0">
                          <a:effectLst/>
                        </a:rPr>
                        <a:t>9.3270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115527295"/>
                  </a:ext>
                </a:extLst>
              </a:tr>
              <a:tr h="635692">
                <a:tc>
                  <a:txBody>
                    <a:bodyPr/>
                    <a:lstStyle/>
                    <a:p>
                      <a:pPr marL="0" marR="0" algn="ctr">
                        <a:spcBef>
                          <a:spcPts val="0"/>
                        </a:spcBef>
                        <a:spcAft>
                          <a:spcPts val="0"/>
                        </a:spcAft>
                      </a:pPr>
                      <a:r>
                        <a:rPr lang="en-US" sz="1600" kern="100" dirty="0">
                          <a:effectLst/>
                        </a:rPr>
                        <a:t>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Liberation Serif"/>
                          <a:ea typeface="SimSun" panose="02010600030101010101" pitchFamily="2" charset="-122"/>
                          <a:cs typeface="Lucida Sans" panose="020B0602030504020204" pitchFamily="34" charset="0"/>
                        </a:rPr>
                        <a:t>4.6170</a:t>
                      </a:r>
                    </a:p>
                  </a:txBody>
                  <a:tcPr marL="68580" marR="68580" marT="0" marB="0" anchor="ctr"/>
                </a:tc>
                <a:tc>
                  <a:txBody>
                    <a:bodyPr/>
                    <a:lstStyle/>
                    <a:p>
                      <a:pPr marL="0" marR="0" algn="ctr">
                        <a:spcBef>
                          <a:spcPts val="0"/>
                        </a:spcBef>
                        <a:spcAft>
                          <a:spcPts val="0"/>
                        </a:spcAft>
                      </a:pPr>
                      <a:r>
                        <a:rPr lang="en-US" sz="1600" kern="100" dirty="0">
                          <a:effectLst/>
                        </a:rPr>
                        <a:t>9.2340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914470191"/>
                  </a:ext>
                </a:extLst>
              </a:tr>
              <a:tr h="635692">
                <a:tc>
                  <a:txBody>
                    <a:bodyPr/>
                    <a:lstStyle/>
                    <a:p>
                      <a:pPr marL="0" marR="0" algn="ctr">
                        <a:spcBef>
                          <a:spcPts val="0"/>
                        </a:spcBef>
                        <a:spcAft>
                          <a:spcPts val="0"/>
                        </a:spcAft>
                      </a:pPr>
                      <a:r>
                        <a:rPr lang="en-US" sz="1600" kern="100" dirty="0">
                          <a:effectLst/>
                        </a:rPr>
                        <a:t>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latin typeface="Liberation Serif"/>
                          <a:ea typeface="SimSun" panose="02010600030101010101" pitchFamily="2" charset="-122"/>
                          <a:cs typeface="Lucida Sans" panose="020B0602030504020204" pitchFamily="34" charset="0"/>
                        </a:rPr>
                        <a:t>4.7269</a:t>
                      </a:r>
                    </a:p>
                  </a:txBody>
                  <a:tcPr marL="68580" marR="68580" marT="0" marB="0" anchor="ctr"/>
                </a:tc>
                <a:tc>
                  <a:txBody>
                    <a:bodyPr/>
                    <a:lstStyle/>
                    <a:p>
                      <a:pPr marL="0" marR="0" algn="ctr">
                        <a:spcBef>
                          <a:spcPts val="0"/>
                        </a:spcBef>
                        <a:spcAft>
                          <a:spcPts val="0"/>
                        </a:spcAft>
                      </a:pPr>
                      <a:r>
                        <a:rPr lang="en-US" sz="1600" kern="100" dirty="0">
                          <a:effectLst/>
                        </a:rPr>
                        <a:t>9.4538</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033095102"/>
                  </a:ext>
                </a:extLst>
              </a:tr>
            </a:tbl>
          </a:graphicData>
        </a:graphic>
      </p:graphicFrame>
    </p:spTree>
    <p:extLst>
      <p:ext uri="{BB962C8B-B14F-4D97-AF65-F5344CB8AC3E}">
        <p14:creationId xmlns:p14="http://schemas.microsoft.com/office/powerpoint/2010/main" val="194601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97B2742-077E-4404-9005-6137BA961955}"/>
              </a:ext>
            </a:extLst>
          </p:cNvPr>
          <p:cNvPicPr>
            <a:picLocks noChangeAspect="1"/>
          </p:cNvPicPr>
          <p:nvPr/>
        </p:nvPicPr>
        <p:blipFill>
          <a:blip r:embed="rId2"/>
          <a:stretch>
            <a:fillRect/>
          </a:stretch>
        </p:blipFill>
        <p:spPr>
          <a:xfrm>
            <a:off x="1517345" y="3114513"/>
            <a:ext cx="3409403" cy="548640"/>
          </a:xfrm>
          <a:prstGeom prst="rect">
            <a:avLst/>
          </a:prstGeom>
        </p:spPr>
      </p:pic>
      <p:pic>
        <p:nvPicPr>
          <p:cNvPr id="14" name="Picture 13">
            <a:extLst>
              <a:ext uri="{FF2B5EF4-FFF2-40B4-BE49-F238E27FC236}">
                <a16:creationId xmlns:a16="http://schemas.microsoft.com/office/drawing/2014/main" id="{08381064-97DB-4393-AC1B-6C13C2738500}"/>
              </a:ext>
            </a:extLst>
          </p:cNvPr>
          <p:cNvPicPr>
            <a:picLocks noChangeAspect="1"/>
          </p:cNvPicPr>
          <p:nvPr/>
        </p:nvPicPr>
        <p:blipFill>
          <a:blip r:embed="rId2"/>
          <a:stretch>
            <a:fillRect/>
          </a:stretch>
        </p:blipFill>
        <p:spPr>
          <a:xfrm>
            <a:off x="1517345" y="5249944"/>
            <a:ext cx="3409403" cy="548640"/>
          </a:xfrm>
          <a:prstGeom prst="rect">
            <a:avLst/>
          </a:prstGeom>
        </p:spPr>
      </p:pic>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Analysis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9ABB22-E52E-475E-A637-B8C80B6E3197}"/>
                  </a:ext>
                </a:extLst>
              </p:cNvPr>
              <p:cNvSpPr>
                <a:spLocks noGrp="1"/>
              </p:cNvSpPr>
              <p:nvPr>
                <p:ph idx="1"/>
              </p:nvPr>
            </p:nvSpPr>
            <p:spPr/>
            <p:txBody>
              <a:bodyPr/>
              <a:lstStyle/>
              <a:p>
                <a:r>
                  <a:rPr lang="en-US" dirty="0"/>
                  <a:t>Average acceleration from table </a:t>
                </a:r>
              </a:p>
              <a:p>
                <a:endParaRPr lang="en-US" dirty="0"/>
              </a:p>
              <a:p>
                <a:endParaRPr lang="en-US" dirty="0"/>
              </a:p>
              <a:p>
                <a:endParaRPr lang="en-US" dirty="0"/>
              </a:p>
              <a:p>
                <a:r>
                  <a:rPr lang="en-US" dirty="0"/>
                  <a:t>Percent difference with </a:t>
                </a:r>
                <a14:m>
                  <m:oMath xmlns:m="http://schemas.openxmlformats.org/officeDocument/2006/math">
                    <m:r>
                      <a:rPr lang="en-US" b="0" i="1" smtClean="0">
                        <a:latin typeface="Cambria Math" panose="02040503050406030204" pitchFamily="18" charset="0"/>
                      </a:rPr>
                      <m:t>𝑔</m:t>
                    </m:r>
                    <m:r>
                      <a:rPr lang="en-US" b="0" i="1" smtClean="0">
                        <a:latin typeface="Cambria Math" panose="02040503050406030204" pitchFamily="18" charset="0"/>
                      </a:rPr>
                      <m:t>=9.8 </m:t>
                    </m:r>
                    <m:r>
                      <a:rPr lang="en-US" b="0" i="1" smtClean="0">
                        <a:latin typeface="Cambria Math" panose="02040503050406030204" pitchFamily="18" charset="0"/>
                      </a:rPr>
                      <m:t>𝑚</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𝑠</m:t>
                        </m:r>
                      </m:e>
                      <m:sup>
                        <m:r>
                          <a:rPr lang="en-US" b="0" i="1" smtClean="0">
                            <a:latin typeface="Cambria Math" panose="02040503050406030204" pitchFamily="18" charset="0"/>
                          </a:rPr>
                          <m:t>2</m:t>
                        </m:r>
                      </m:sup>
                    </m:sSup>
                  </m:oMath>
                </a14:m>
                <a:endParaRPr lang="en-US" dirty="0"/>
              </a:p>
            </p:txBody>
          </p:sp>
        </mc:Choice>
        <mc:Fallback xmlns="">
          <p:sp>
            <p:nvSpPr>
              <p:cNvPr id="3" name="Content Placeholder 2">
                <a:extLst>
                  <a:ext uri="{FF2B5EF4-FFF2-40B4-BE49-F238E27FC236}">
                    <a16:creationId xmlns:a16="http://schemas.microsoft.com/office/drawing/2014/main" id="{359ABB22-E52E-475E-A637-B8C80B6E31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8751E027-C6AB-44A8-8B52-DC4ABBE2B670}"/>
                  </a:ext>
                </a:extLst>
              </p:cNvPr>
              <p:cNvSpPr/>
              <p:nvPr/>
            </p:nvSpPr>
            <p:spPr>
              <a:xfrm>
                <a:off x="1517345" y="2467931"/>
                <a:ext cx="3317318" cy="626325"/>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𝑎𝑣𝑔</m:t>
                          </m:r>
                        </m:sub>
                      </m:sSub>
                      <m:r>
                        <a:rPr lang="en-US" i="1">
                          <a:latin typeface="Cambria Math" panose="02040503050406030204" pitchFamily="18" charset="0"/>
                        </a:rPr>
                        <m:t>= </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3</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4</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5</m:t>
                              </m:r>
                            </m:sub>
                          </m:sSub>
                        </m:num>
                        <m:den>
                          <m:r>
                            <a:rPr lang="en-US" i="1">
                              <a:latin typeface="Cambria Math" panose="02040503050406030204" pitchFamily="18" charset="0"/>
                            </a:rPr>
                            <m:t>5</m:t>
                          </m:r>
                        </m:den>
                      </m:f>
                    </m:oMath>
                  </m:oMathPara>
                </a14:m>
                <a:endParaRPr lang="en-US" dirty="0"/>
              </a:p>
              <a:p>
                <a:pPr>
                  <a:spcAft>
                    <a:spcPts val="600"/>
                  </a:spcAft>
                </a:pPr>
                <a:endParaRPr lang="en-US" sz="200" dirty="0"/>
              </a:p>
            </p:txBody>
          </p:sp>
        </mc:Choice>
        <mc:Fallback xmlns="">
          <p:sp>
            <p:nvSpPr>
              <p:cNvPr id="4" name="Rectangle 3">
                <a:extLst>
                  <a:ext uri="{FF2B5EF4-FFF2-40B4-BE49-F238E27FC236}">
                    <a16:creationId xmlns:a16="http://schemas.microsoft.com/office/drawing/2014/main" id="{8751E027-C6AB-44A8-8B52-DC4ABBE2B670}"/>
                  </a:ext>
                </a:extLst>
              </p:cNvPr>
              <p:cNvSpPr>
                <a:spLocks noRot="1" noChangeAspect="1" noMove="1" noResize="1" noEditPoints="1" noAdjustHandles="1" noChangeArrowheads="1" noChangeShapeType="1" noTextEdit="1"/>
              </p:cNvSpPr>
              <p:nvPr/>
            </p:nvSpPr>
            <p:spPr>
              <a:xfrm>
                <a:off x="1517345" y="2467931"/>
                <a:ext cx="3317318" cy="62632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E9C1325-020B-4670-B3DB-1D82E88B0052}"/>
                  </a:ext>
                </a:extLst>
              </p:cNvPr>
              <p:cNvSpPr/>
              <p:nvPr/>
            </p:nvSpPr>
            <p:spPr>
              <a:xfrm>
                <a:off x="1517345" y="4486921"/>
                <a:ext cx="4282006" cy="719171"/>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𝑃𝑒𝑟𝑐𝑒𝑛𝑡</m:t>
                      </m:r>
                      <m:r>
                        <a:rPr lang="en-US" i="0">
                          <a:latin typeface="Cambria Math" panose="02040503050406030204" pitchFamily="18" charset="0"/>
                        </a:rPr>
                        <m:t> </m:t>
                      </m:r>
                      <m:r>
                        <a:rPr lang="en-US" i="1">
                          <a:latin typeface="Cambria Math" panose="02040503050406030204" pitchFamily="18" charset="0"/>
                        </a:rPr>
                        <m:t>𝑑𝑖𝑓𝑓𝑒𝑟</m:t>
                      </m:r>
                      <m:r>
                        <a:rPr lang="en-US" b="0" i="1" smtClean="0">
                          <a:latin typeface="Cambria Math" panose="02040503050406030204" pitchFamily="18" charset="0"/>
                        </a:rPr>
                        <m:t>𝑒</m:t>
                      </m:r>
                      <m:r>
                        <a:rPr lang="en-US" i="1">
                          <a:latin typeface="Cambria Math" panose="02040503050406030204" pitchFamily="18" charset="0"/>
                        </a:rPr>
                        <m:t>𝑛𝑐𝑒</m:t>
                      </m:r>
                      <m:r>
                        <a:rPr lang="en-US" i="0">
                          <a:latin typeface="Cambria Math" panose="02040503050406030204" pitchFamily="18" charset="0"/>
                        </a:rPr>
                        <m:t> =</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𝑎𝑣𝑔</m:t>
                                  </m:r>
                                </m:sub>
                              </m:sSub>
                              <m:r>
                                <a:rPr lang="en-US" i="1">
                                  <a:latin typeface="Cambria Math" panose="02040503050406030204" pitchFamily="18" charset="0"/>
                                </a:rPr>
                                <m:t>−</m:t>
                              </m:r>
                              <m:r>
                                <a:rPr lang="en-US" i="1">
                                  <a:latin typeface="Cambria Math" panose="02040503050406030204" pitchFamily="18" charset="0"/>
                                </a:rPr>
                                <m:t>𝑔</m:t>
                              </m:r>
                            </m:e>
                          </m:d>
                        </m:num>
                        <m:den>
                          <m:r>
                            <a:rPr lang="en-US" i="1">
                              <a:latin typeface="Cambria Math" panose="02040503050406030204" pitchFamily="18" charset="0"/>
                            </a:rPr>
                            <m:t>𝑔</m:t>
                          </m:r>
                        </m:den>
                      </m:f>
                      <m:r>
                        <a:rPr lang="en-US" i="1" smtClean="0">
                          <a:latin typeface="Cambria Math" panose="02040503050406030204" pitchFamily="18" charset="0"/>
                        </a:rPr>
                        <m:t>×</m:t>
                      </m:r>
                      <m:r>
                        <a:rPr lang="en-US" b="0" i="1" smtClean="0">
                          <a:latin typeface="Cambria Math" panose="02040503050406030204" pitchFamily="18" charset="0"/>
                        </a:rPr>
                        <m:t>100</m:t>
                      </m:r>
                    </m:oMath>
                  </m:oMathPara>
                </a14:m>
                <a:endParaRPr lang="en-US" b="0" dirty="0"/>
              </a:p>
            </p:txBody>
          </p:sp>
        </mc:Choice>
        <mc:Fallback xmlns="">
          <p:sp>
            <p:nvSpPr>
              <p:cNvPr id="5" name="Rectangle 4">
                <a:extLst>
                  <a:ext uri="{FF2B5EF4-FFF2-40B4-BE49-F238E27FC236}">
                    <a16:creationId xmlns:a16="http://schemas.microsoft.com/office/drawing/2014/main" id="{9E9C1325-020B-4670-B3DB-1D82E88B0052}"/>
                  </a:ext>
                </a:extLst>
              </p:cNvPr>
              <p:cNvSpPr>
                <a:spLocks noRot="1" noChangeAspect="1" noMove="1" noResize="1" noEditPoints="1" noAdjustHandles="1" noChangeArrowheads="1" noChangeShapeType="1" noTextEdit="1"/>
              </p:cNvSpPr>
              <p:nvPr/>
            </p:nvSpPr>
            <p:spPr>
              <a:xfrm>
                <a:off x="1517345" y="4486921"/>
                <a:ext cx="4282006" cy="71917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1B28AE2-0C8D-4AA2-BAF6-9A7418D65F87}"/>
                  </a:ext>
                </a:extLst>
              </p:cNvPr>
              <p:cNvSpPr txBox="1"/>
              <p:nvPr/>
            </p:nvSpPr>
            <p:spPr>
              <a:xfrm>
                <a:off x="3717914" y="3047425"/>
                <a:ext cx="1126390" cy="365760"/>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𝑚</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𝑠</m:t>
                          </m:r>
                        </m:e>
                        <m:sup>
                          <m:r>
                            <a:rPr lang="en-US" b="0" i="1" smtClean="0">
                              <a:latin typeface="Cambria Math" panose="02040503050406030204" pitchFamily="18" charset="0"/>
                            </a:rPr>
                            <m:t>2</m:t>
                          </m:r>
                        </m:sup>
                      </m:sSup>
                    </m:oMath>
                  </m:oMathPara>
                </a14:m>
                <a:endParaRPr lang="en-US" dirty="0"/>
              </a:p>
            </p:txBody>
          </p:sp>
        </mc:Choice>
        <mc:Fallback xmlns="">
          <p:sp>
            <p:nvSpPr>
              <p:cNvPr id="19" name="TextBox 18">
                <a:extLst>
                  <a:ext uri="{FF2B5EF4-FFF2-40B4-BE49-F238E27FC236}">
                    <a16:creationId xmlns:a16="http://schemas.microsoft.com/office/drawing/2014/main" id="{D1B28AE2-0C8D-4AA2-BAF6-9A7418D65F87}"/>
                  </a:ext>
                </a:extLst>
              </p:cNvPr>
              <p:cNvSpPr txBox="1">
                <a:spLocks noRot="1" noChangeAspect="1" noMove="1" noResize="1" noEditPoints="1" noAdjustHandles="1" noChangeArrowheads="1" noChangeShapeType="1" noTextEdit="1"/>
              </p:cNvSpPr>
              <p:nvPr/>
            </p:nvSpPr>
            <p:spPr>
              <a:xfrm>
                <a:off x="3717914" y="3047425"/>
                <a:ext cx="1126390" cy="365760"/>
              </a:xfrm>
              <a:prstGeom prst="rect">
                <a:avLst/>
              </a:prstGeom>
              <a:blipFill>
                <a:blip r:embed="rId6"/>
                <a:stretch>
                  <a:fillRect b="-13333"/>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DCA3970E-98B5-4CFB-AE7B-57375830F9FC}"/>
              </a:ext>
            </a:extLst>
          </p:cNvPr>
          <p:cNvSpPr txBox="1"/>
          <p:nvPr/>
        </p:nvSpPr>
        <p:spPr>
          <a:xfrm>
            <a:off x="2401170" y="5201181"/>
            <a:ext cx="1126390" cy="365760"/>
          </a:xfrm>
          <a:prstGeom prst="rect">
            <a:avLst/>
          </a:prstGeom>
          <a:noFill/>
        </p:spPr>
        <p:txBody>
          <a:bodyPr wrap="square" rtlCol="0">
            <a:spAutoFit/>
          </a:bodyPr>
          <a:lstStyle/>
          <a:p>
            <a:pPr algn="ctr"/>
            <a:r>
              <a:rPr lang="en-US" dirty="0"/>
              <a:t>3.21</a:t>
            </a:r>
          </a:p>
        </p:txBody>
      </p:sp>
      <p:sp>
        <p:nvSpPr>
          <p:cNvPr id="23" name="TextBox 22">
            <a:extLst>
              <a:ext uri="{FF2B5EF4-FFF2-40B4-BE49-F238E27FC236}">
                <a16:creationId xmlns:a16="http://schemas.microsoft.com/office/drawing/2014/main" id="{965CE721-EC84-4D19-AB79-004EF0FC37F9}"/>
              </a:ext>
            </a:extLst>
          </p:cNvPr>
          <p:cNvSpPr txBox="1"/>
          <p:nvPr/>
        </p:nvSpPr>
        <p:spPr>
          <a:xfrm>
            <a:off x="3717914" y="5179877"/>
            <a:ext cx="1126390" cy="365760"/>
          </a:xfrm>
          <a:prstGeom prst="rect">
            <a:avLst/>
          </a:prstGeom>
          <a:noFill/>
        </p:spPr>
        <p:txBody>
          <a:bodyPr wrap="square" rtlCol="0">
            <a:spAutoFit/>
          </a:bodyPr>
          <a:lstStyle/>
          <a:p>
            <a:pPr algn="ctr"/>
            <a:r>
              <a:rPr lang="en-US" dirty="0"/>
              <a:t>%</a:t>
            </a:r>
          </a:p>
        </p:txBody>
      </p:sp>
      <p:sp>
        <p:nvSpPr>
          <p:cNvPr id="24" name="TextBox 23">
            <a:extLst>
              <a:ext uri="{FF2B5EF4-FFF2-40B4-BE49-F238E27FC236}">
                <a16:creationId xmlns:a16="http://schemas.microsoft.com/office/drawing/2014/main" id="{FFF42237-74A3-4131-9EF6-DEE627D6FC52}"/>
              </a:ext>
            </a:extLst>
          </p:cNvPr>
          <p:cNvSpPr txBox="1"/>
          <p:nvPr/>
        </p:nvSpPr>
        <p:spPr>
          <a:xfrm>
            <a:off x="2401170" y="3063240"/>
            <a:ext cx="1126390" cy="365760"/>
          </a:xfrm>
          <a:prstGeom prst="rect">
            <a:avLst/>
          </a:prstGeom>
          <a:noFill/>
        </p:spPr>
        <p:txBody>
          <a:bodyPr wrap="square" rtlCol="0">
            <a:spAutoFit/>
          </a:bodyPr>
          <a:lstStyle/>
          <a:p>
            <a:pPr algn="ctr"/>
            <a:r>
              <a:rPr lang="en-US" dirty="0"/>
              <a:t>9.49</a:t>
            </a:r>
          </a:p>
        </p:txBody>
      </p:sp>
    </p:spTree>
    <p:extLst>
      <p:ext uri="{BB962C8B-B14F-4D97-AF65-F5344CB8AC3E}">
        <p14:creationId xmlns:p14="http://schemas.microsoft.com/office/powerpoint/2010/main" val="93100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Conclusions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idx="1"/>
          </p:nvPr>
        </p:nvSpPr>
        <p:spPr/>
        <p:txBody>
          <a:bodyPr>
            <a:normAutofit fontScale="85000" lnSpcReduction="10000"/>
          </a:bodyPr>
          <a:lstStyle/>
          <a:p>
            <a:pPr lvl="0"/>
            <a:r>
              <a:rPr lang="en-US" dirty="0"/>
              <a:t>Briefly describe and explain the results.</a:t>
            </a:r>
          </a:p>
          <a:p>
            <a:pPr lvl="1"/>
            <a:r>
              <a:rPr lang="en-US" dirty="0">
                <a:latin typeface="+mj-lt"/>
              </a:rPr>
              <a:t>Answer: The average acceleration came out to be 9.49 m/s², which gave us a percent difference of 3.21% compared to the actual value of gravity. This shows the experiment gave a pretty accurate estimate of gravitational acceleration. The small difference is likely from things like air resistance, timing errors, or sensor precision.</a:t>
            </a:r>
          </a:p>
          <a:p>
            <a:pPr marL="457200" lvl="1" indent="0">
              <a:buNone/>
            </a:pPr>
            <a:endParaRPr lang="en-US" dirty="0"/>
          </a:p>
          <a:p>
            <a:pPr lvl="0"/>
            <a:r>
              <a:rPr lang="en-US" dirty="0"/>
              <a:t>How much variation is there from trial to trial? What does this indicate about the uncertainty of the result?</a:t>
            </a:r>
          </a:p>
          <a:p>
            <a:pPr lvl="1"/>
            <a:r>
              <a:rPr lang="en-US" dirty="0">
                <a:latin typeface="+mj-lt"/>
              </a:rPr>
              <a:t>Answer: There’s a bit of variation from trial to trial, but overall, the values stay close to each other. This suggests that the uncertainty in the result is low, and that the setup and measurements were mostly consistent, with only minor differences probably caused by equipment limitations or small experimental errors.</a:t>
            </a:r>
          </a:p>
        </p:txBody>
      </p:sp>
    </p:spTree>
    <p:extLst>
      <p:ext uri="{BB962C8B-B14F-4D97-AF65-F5344CB8AC3E}">
        <p14:creationId xmlns:p14="http://schemas.microsoft.com/office/powerpoint/2010/main" val="4009604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TECH204</a:t>
            </a:r>
            <a:br>
              <a:rPr lang="en-US" dirty="0"/>
            </a:br>
            <a:r>
              <a:rPr lang="en-US" dirty="0"/>
              <a:t>Project Part 4</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a:t>Conservation </a:t>
            </a:r>
            <a:r>
              <a:rPr lang="en-US" dirty="0"/>
              <a:t>of Energy of a Free-Falling Object</a:t>
            </a:r>
          </a:p>
        </p:txBody>
      </p:sp>
    </p:spTree>
    <p:extLst>
      <p:ext uri="{BB962C8B-B14F-4D97-AF65-F5344CB8AC3E}">
        <p14:creationId xmlns:p14="http://schemas.microsoft.com/office/powerpoint/2010/main" val="268049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B8E46-01C3-4EFE-B4D7-92D6E3508A3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34A677C-3327-2AEF-370C-2524B0F92DAE}"/>
              </a:ext>
            </a:extLst>
          </p:cNvPr>
          <p:cNvSpPr>
            <a:spLocks noGrp="1"/>
          </p:cNvSpPr>
          <p:nvPr>
            <p:ph idx="1"/>
          </p:nvPr>
        </p:nvSpPr>
        <p:spPr/>
        <p:txBody>
          <a:bodyPr/>
          <a:lstStyle/>
          <a:p>
            <a:pPr marL="0" indent="0">
              <a:buNone/>
            </a:pPr>
            <a:r>
              <a:rPr lang="en-US" dirty="0"/>
              <a:t>Over the course, you'll explore how trigonometry connects to linear motion, and how forces affect motion using Newton's Laws. You'll study how energy and momentum are conserved, and how circular motion works. You'll also learn the basics of electricity and magnetism, including electric and magnetic fields, forces, and induction. Later, you'll evaluate different types of waves like light and sound. Briefly describe each project.</a:t>
            </a:r>
          </a:p>
        </p:txBody>
      </p:sp>
    </p:spTree>
    <p:extLst>
      <p:ext uri="{BB962C8B-B14F-4D97-AF65-F5344CB8AC3E}">
        <p14:creationId xmlns:p14="http://schemas.microsoft.com/office/powerpoint/2010/main" val="962197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132B-772A-4741-9DCF-A50A1FA0433C}"/>
              </a:ext>
            </a:extLst>
          </p:cNvPr>
          <p:cNvSpPr>
            <a:spLocks noGrp="1"/>
          </p:cNvSpPr>
          <p:nvPr>
            <p:ph type="title"/>
          </p:nvPr>
        </p:nvSpPr>
        <p:spPr/>
        <p:txBody>
          <a:bodyPr>
            <a:normAutofit fontScale="90000"/>
          </a:bodyPr>
          <a:lstStyle/>
          <a:p>
            <a:r>
              <a:rPr lang="en-US" sz="4400" dirty="0"/>
              <a:t>Excel Table</a:t>
            </a:r>
            <a:br>
              <a:rPr lang="en-US" sz="4400" dirty="0"/>
            </a:br>
            <a:r>
              <a:rPr lang="en-US" sz="4400" dirty="0"/>
              <a:t>(Screenshot)</a:t>
            </a:r>
          </a:p>
        </p:txBody>
      </p:sp>
      <p:pic>
        <p:nvPicPr>
          <p:cNvPr id="6" name="Content Placeholder 5">
            <a:extLst>
              <a:ext uri="{FF2B5EF4-FFF2-40B4-BE49-F238E27FC236}">
                <a16:creationId xmlns:a16="http://schemas.microsoft.com/office/drawing/2014/main" id="{2BB929B9-E9CC-661B-944B-8B7A1FBC7E3D}"/>
              </a:ext>
            </a:extLst>
          </p:cNvPr>
          <p:cNvPicPr>
            <a:picLocks noGrp="1" noChangeAspect="1"/>
          </p:cNvPicPr>
          <p:nvPr>
            <p:ph idx="1"/>
          </p:nvPr>
        </p:nvPicPr>
        <p:blipFill>
          <a:blip r:embed="rId2"/>
          <a:stretch>
            <a:fillRect/>
          </a:stretch>
        </p:blipFill>
        <p:spPr>
          <a:xfrm>
            <a:off x="6073300" y="987425"/>
            <a:ext cx="4391976" cy="4873625"/>
          </a:xfrm>
        </p:spPr>
      </p:pic>
      <p:sp>
        <p:nvSpPr>
          <p:cNvPr id="4" name="Text Placeholder 3">
            <a:extLst>
              <a:ext uri="{FF2B5EF4-FFF2-40B4-BE49-F238E27FC236}">
                <a16:creationId xmlns:a16="http://schemas.microsoft.com/office/drawing/2014/main" id="{A3505F08-3FCA-414C-AC2D-5D600DFBB18E}"/>
              </a:ext>
            </a:extLst>
          </p:cNvPr>
          <p:cNvSpPr>
            <a:spLocks noGrp="1"/>
          </p:cNvSpPr>
          <p:nvPr>
            <p:ph type="body" sz="half" idx="2"/>
          </p:nvPr>
        </p:nvSpPr>
        <p:spPr/>
        <p:txBody>
          <a:bodyPr>
            <a:normAutofit fontScale="92500"/>
          </a:bodyPr>
          <a:lstStyle/>
          <a:p>
            <a:r>
              <a:rPr lang="en-US" dirty="0"/>
              <a:t>Include all values in the Excel table for a single trial showing the fall distance in centimeters and meters as a function of time with the values generated for kinetic energy K, potential energy U, and total mechanical energy E. </a:t>
            </a:r>
          </a:p>
          <a:p>
            <a:r>
              <a:rPr lang="en-US" dirty="0"/>
              <a:t> </a:t>
            </a:r>
          </a:p>
        </p:txBody>
      </p:sp>
    </p:spTree>
    <p:extLst>
      <p:ext uri="{BB962C8B-B14F-4D97-AF65-F5344CB8AC3E}">
        <p14:creationId xmlns:p14="http://schemas.microsoft.com/office/powerpoint/2010/main" val="2489118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132B-772A-4741-9DCF-A50A1FA0433C}"/>
              </a:ext>
            </a:extLst>
          </p:cNvPr>
          <p:cNvSpPr>
            <a:spLocks noGrp="1"/>
          </p:cNvSpPr>
          <p:nvPr>
            <p:ph type="title"/>
          </p:nvPr>
        </p:nvSpPr>
        <p:spPr/>
        <p:txBody>
          <a:bodyPr>
            <a:normAutofit fontScale="90000"/>
          </a:bodyPr>
          <a:lstStyle/>
          <a:p>
            <a:r>
              <a:rPr lang="en-US" sz="4400" dirty="0"/>
              <a:t>Excel Graph</a:t>
            </a:r>
            <a:br>
              <a:rPr lang="en-US" sz="4400" dirty="0"/>
            </a:br>
            <a:r>
              <a:rPr lang="en-US" sz="4400" dirty="0"/>
              <a:t>(Screenshot)</a:t>
            </a:r>
          </a:p>
        </p:txBody>
      </p:sp>
      <p:pic>
        <p:nvPicPr>
          <p:cNvPr id="6" name="Content Placeholder 5">
            <a:extLst>
              <a:ext uri="{FF2B5EF4-FFF2-40B4-BE49-F238E27FC236}">
                <a16:creationId xmlns:a16="http://schemas.microsoft.com/office/drawing/2014/main" id="{3394C72C-1AAC-ECBD-2673-2EDF02B43A8D}"/>
              </a:ext>
            </a:extLst>
          </p:cNvPr>
          <p:cNvPicPr>
            <a:picLocks noGrp="1" noChangeAspect="1"/>
          </p:cNvPicPr>
          <p:nvPr>
            <p:ph idx="1"/>
          </p:nvPr>
        </p:nvPicPr>
        <p:blipFill>
          <a:blip r:embed="rId2"/>
          <a:stretch>
            <a:fillRect/>
          </a:stretch>
        </p:blipFill>
        <p:spPr>
          <a:xfrm>
            <a:off x="5183188" y="1566279"/>
            <a:ext cx="6172200" cy="3715916"/>
          </a:xfrm>
        </p:spPr>
      </p:pic>
      <p:sp>
        <p:nvSpPr>
          <p:cNvPr id="4" name="Text Placeholder 3">
            <a:extLst>
              <a:ext uri="{FF2B5EF4-FFF2-40B4-BE49-F238E27FC236}">
                <a16:creationId xmlns:a16="http://schemas.microsoft.com/office/drawing/2014/main" id="{A3505F08-3FCA-414C-AC2D-5D600DFBB18E}"/>
              </a:ext>
            </a:extLst>
          </p:cNvPr>
          <p:cNvSpPr>
            <a:spLocks noGrp="1"/>
          </p:cNvSpPr>
          <p:nvPr>
            <p:ph type="body" sz="half" idx="2"/>
          </p:nvPr>
        </p:nvSpPr>
        <p:spPr/>
        <p:txBody>
          <a:bodyPr>
            <a:normAutofit lnSpcReduction="10000"/>
          </a:bodyPr>
          <a:lstStyle/>
          <a:p>
            <a:r>
              <a:rPr lang="en-US" dirty="0"/>
              <a:t>Include Excel graph for a single trial showing the plots of the kinetic energy K, potential energy U, and total mechanical energy E as a function of time. </a:t>
            </a:r>
          </a:p>
          <a:p>
            <a:r>
              <a:rPr lang="en-US" b="1" dirty="0"/>
              <a:t>Must include your name in the title of the graph.</a:t>
            </a:r>
          </a:p>
          <a:p>
            <a:endParaRPr lang="en-US" dirty="0"/>
          </a:p>
        </p:txBody>
      </p:sp>
    </p:spTree>
    <p:extLst>
      <p:ext uri="{BB962C8B-B14F-4D97-AF65-F5344CB8AC3E}">
        <p14:creationId xmlns:p14="http://schemas.microsoft.com/office/powerpoint/2010/main" val="3821645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Data Analysis </a:t>
            </a:r>
            <a:endParaRPr lang="en-US" sz="4400" dirty="0"/>
          </a:p>
        </p:txBody>
      </p:sp>
      <p:sp>
        <p:nvSpPr>
          <p:cNvPr id="3" name="Content Placeholder 2">
            <a:extLst>
              <a:ext uri="{FF2B5EF4-FFF2-40B4-BE49-F238E27FC236}">
                <a16:creationId xmlns:a16="http://schemas.microsoft.com/office/drawing/2014/main" id="{359ABB22-E52E-475E-A637-B8C80B6E3197}"/>
              </a:ext>
            </a:extLst>
          </p:cNvPr>
          <p:cNvSpPr>
            <a:spLocks noGrp="1"/>
          </p:cNvSpPr>
          <p:nvPr>
            <p:ph idx="1"/>
          </p:nvPr>
        </p:nvSpPr>
        <p:spPr>
          <a:xfrm>
            <a:off x="838200" y="1690688"/>
            <a:ext cx="10515600" cy="5018119"/>
          </a:xfrm>
        </p:spPr>
        <p:txBody>
          <a:bodyPr/>
          <a:lstStyle/>
          <a:p>
            <a:r>
              <a:rPr lang="en-US" dirty="0"/>
              <a:t>Theoretical value of final velocity  </a:t>
            </a:r>
          </a:p>
          <a:p>
            <a:pPr marL="0" indent="0">
              <a:buNone/>
            </a:pPr>
            <a:endParaRPr lang="en-US" dirty="0"/>
          </a:p>
          <a:p>
            <a:pPr marL="0" indent="0">
              <a:buNone/>
            </a:pPr>
            <a:endParaRPr lang="en-US" sz="500" dirty="0"/>
          </a:p>
          <a:p>
            <a:endParaRPr lang="en-US" dirty="0"/>
          </a:p>
          <a:p>
            <a:r>
              <a:rPr lang="en-US" dirty="0"/>
              <a:t>Final velocity from experimental data (or largest velocity) </a:t>
            </a:r>
          </a:p>
          <a:p>
            <a:pPr marL="0" indent="0">
              <a:buNone/>
            </a:pPr>
            <a:endParaRPr lang="en-US" sz="3600" dirty="0"/>
          </a:p>
          <a:p>
            <a:r>
              <a:rPr lang="en-US" dirty="0"/>
              <a:t>Percent difference</a:t>
            </a: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E9C1325-020B-4670-B3DB-1D82E88B0052}"/>
                  </a:ext>
                </a:extLst>
              </p:cNvPr>
              <p:cNvSpPr/>
              <p:nvPr/>
            </p:nvSpPr>
            <p:spPr>
              <a:xfrm>
                <a:off x="1279137" y="5022892"/>
                <a:ext cx="5180649" cy="748346"/>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𝑃𝑒𝑟𝑐𝑒𝑛𝑡</m:t>
                      </m:r>
                      <m:r>
                        <a:rPr lang="en-US" i="0">
                          <a:latin typeface="Cambria Math" panose="02040503050406030204" pitchFamily="18" charset="0"/>
                        </a:rPr>
                        <m:t> </m:t>
                      </m:r>
                      <m:r>
                        <a:rPr lang="en-US" i="1">
                          <a:latin typeface="Cambria Math" panose="02040503050406030204" pitchFamily="18" charset="0"/>
                        </a:rPr>
                        <m:t>𝑑𝑖𝑓𝑓𝑒𝑟</m:t>
                      </m:r>
                      <m:r>
                        <a:rPr lang="en-US" b="0" i="1" smtClean="0">
                          <a:latin typeface="Cambria Math" panose="02040503050406030204" pitchFamily="18" charset="0"/>
                        </a:rPr>
                        <m:t>𝑒</m:t>
                      </m:r>
                      <m:r>
                        <a:rPr lang="en-US" i="1">
                          <a:latin typeface="Cambria Math" panose="02040503050406030204" pitchFamily="18" charset="0"/>
                        </a:rPr>
                        <m:t>𝑛𝑐𝑒</m:t>
                      </m:r>
                      <m:r>
                        <a:rPr lang="en-US" i="0">
                          <a:latin typeface="Cambria Math" panose="02040503050406030204" pitchFamily="18" charset="0"/>
                        </a:rPr>
                        <m:t> =</m:t>
                      </m:r>
                      <m:f>
                        <m:fPr>
                          <m:ctrlPr>
                            <a:rPr lang="en-US" i="1">
                              <a:latin typeface="Cambria Math" panose="02040503050406030204" pitchFamily="18" charset="0"/>
                            </a:rPr>
                          </m:ctrlPr>
                        </m:fPr>
                        <m:num>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𝑓</m:t>
                                  </m:r>
                                </m:sub>
                              </m:sSub>
                              <m:r>
                                <a:rPr lang="en-US" i="1">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𝑒𝑥𝑝𝑒𝑟𝑖𝑚𝑒𝑛𝑡𝑎𝑙</m:t>
                                  </m:r>
                                </m:sub>
                              </m:sSub>
                            </m:e>
                          </m:d>
                        </m:num>
                        <m:den>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𝑓</m:t>
                              </m:r>
                            </m:sub>
                          </m:sSub>
                        </m:den>
                      </m:f>
                      <m:r>
                        <a:rPr lang="en-US" i="1" smtClean="0">
                          <a:latin typeface="Cambria Math" panose="02040503050406030204" pitchFamily="18" charset="0"/>
                        </a:rPr>
                        <m:t>×</m:t>
                      </m:r>
                      <m:r>
                        <a:rPr lang="en-US" b="0" i="1" smtClean="0">
                          <a:latin typeface="Cambria Math" panose="02040503050406030204" pitchFamily="18" charset="0"/>
                        </a:rPr>
                        <m:t>100</m:t>
                      </m:r>
                    </m:oMath>
                  </m:oMathPara>
                </a14:m>
                <a:endParaRPr lang="en-US" dirty="0"/>
              </a:p>
            </p:txBody>
          </p:sp>
        </mc:Choice>
        <mc:Fallback xmlns="">
          <p:sp>
            <p:nvSpPr>
              <p:cNvPr id="5" name="Rectangle 4">
                <a:extLst>
                  <a:ext uri="{FF2B5EF4-FFF2-40B4-BE49-F238E27FC236}">
                    <a16:creationId xmlns:a16="http://schemas.microsoft.com/office/drawing/2014/main" id="{9E9C1325-020B-4670-B3DB-1D82E88B0052}"/>
                  </a:ext>
                </a:extLst>
              </p:cNvPr>
              <p:cNvSpPr>
                <a:spLocks noRot="1" noChangeAspect="1" noMove="1" noResize="1" noEditPoints="1" noAdjustHandles="1" noChangeArrowheads="1" noChangeShapeType="1" noTextEdit="1"/>
              </p:cNvSpPr>
              <p:nvPr/>
            </p:nvSpPr>
            <p:spPr>
              <a:xfrm>
                <a:off x="1279137" y="5022892"/>
                <a:ext cx="5180649" cy="74834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890A75D6-419B-4E79-B229-7734B2A239E0}"/>
                  </a:ext>
                </a:extLst>
              </p:cNvPr>
              <p:cNvSpPr/>
              <p:nvPr/>
            </p:nvSpPr>
            <p:spPr>
              <a:xfrm>
                <a:off x="1279137" y="3930129"/>
                <a:ext cx="1624419" cy="390748"/>
              </a:xfrm>
              <a:prstGeom prst="rect">
                <a:avLst/>
              </a:prstGeom>
            </p:spPr>
            <p:txBody>
              <a:bodyPr wrap="none">
                <a:spAutoFit/>
              </a:bodyPr>
              <a:lstStyle/>
              <a:p>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𝑒𝑥𝑝𝑒𝑟𝑖𝑚𝑒𝑛𝑡𝑎𝑙</m:t>
                        </m:r>
                      </m:sub>
                    </m:sSub>
                  </m:oMath>
                </a14:m>
                <a:r>
                  <a:rPr lang="en-US" dirty="0"/>
                  <a:t> =</a:t>
                </a:r>
              </a:p>
            </p:txBody>
          </p:sp>
        </mc:Choice>
        <mc:Fallback xmlns="">
          <p:sp>
            <p:nvSpPr>
              <p:cNvPr id="6" name="Rectangle 5">
                <a:extLst>
                  <a:ext uri="{FF2B5EF4-FFF2-40B4-BE49-F238E27FC236}">
                    <a16:creationId xmlns:a16="http://schemas.microsoft.com/office/drawing/2014/main" id="{890A75D6-419B-4E79-B229-7734B2A239E0}"/>
                  </a:ext>
                </a:extLst>
              </p:cNvPr>
              <p:cNvSpPr>
                <a:spLocks noRot="1" noChangeAspect="1" noMove="1" noResize="1" noEditPoints="1" noAdjustHandles="1" noChangeArrowheads="1" noChangeShapeType="1" noTextEdit="1"/>
              </p:cNvSpPr>
              <p:nvPr/>
            </p:nvSpPr>
            <p:spPr>
              <a:xfrm>
                <a:off x="1279137" y="3930129"/>
                <a:ext cx="1624419" cy="390748"/>
              </a:xfrm>
              <a:prstGeom prst="rect">
                <a:avLst/>
              </a:prstGeom>
              <a:blipFill>
                <a:blip r:embed="rId3"/>
                <a:stretch>
                  <a:fillRect t="-7813" r="-2632" b="-203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60864748-D737-4CCE-9C5C-463F71534E26}"/>
                  </a:ext>
                </a:extLst>
              </p:cNvPr>
              <p:cNvSpPr/>
              <p:nvPr/>
            </p:nvSpPr>
            <p:spPr>
              <a:xfrm>
                <a:off x="1336889" y="2800721"/>
                <a:ext cx="1625958" cy="434734"/>
              </a:xfrm>
              <a:prstGeom prst="rect">
                <a:avLst/>
              </a:prstGeom>
            </p:spPr>
            <p:txBody>
              <a:bodyPr wrap="none">
                <a:spAutoFit/>
              </a:bodyPr>
              <a:lstStyle/>
              <a:p>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𝑓</m:t>
                        </m:r>
                      </m:sub>
                    </m:sSub>
                    <m:r>
                      <a:rPr lang="en-US" i="0">
                        <a:latin typeface="Cambria Math" panose="02040503050406030204" pitchFamily="18" charset="0"/>
                      </a:rPr>
                      <m:t>=</m:t>
                    </m:r>
                    <m:rad>
                      <m:radPr>
                        <m:degHide m:val="on"/>
                        <m:ctrlPr>
                          <a:rPr lang="en-US" i="1">
                            <a:latin typeface="Cambria Math" panose="02040503050406030204" pitchFamily="18" charset="0"/>
                          </a:rPr>
                        </m:ctrlPr>
                      </m:radPr>
                      <m:deg/>
                      <m:e>
                        <m:r>
                          <a:rPr lang="en-US" i="0">
                            <a:latin typeface="Cambria Math" panose="02040503050406030204" pitchFamily="18" charset="0"/>
                          </a:rPr>
                          <m:t>2</m:t>
                        </m:r>
                        <m:r>
                          <a:rPr lang="en-US" i="1">
                            <a:latin typeface="Cambria Math" panose="02040503050406030204" pitchFamily="18" charset="0"/>
                          </a:rPr>
                          <m:t>𝑔h</m:t>
                        </m:r>
                      </m:e>
                    </m:rad>
                    <m:r>
                      <a:rPr lang="en-US" b="0" i="1" smtClean="0">
                        <a:latin typeface="Cambria Math" panose="02040503050406030204" pitchFamily="18" charset="0"/>
                      </a:rPr>
                      <m:t>=</m:t>
                    </m:r>
                  </m:oMath>
                </a14:m>
                <a:r>
                  <a:rPr lang="en-US" dirty="0"/>
                  <a:t> </a:t>
                </a:r>
              </a:p>
            </p:txBody>
          </p:sp>
        </mc:Choice>
        <mc:Fallback xmlns="">
          <p:sp>
            <p:nvSpPr>
              <p:cNvPr id="7" name="Rectangle 6">
                <a:extLst>
                  <a:ext uri="{FF2B5EF4-FFF2-40B4-BE49-F238E27FC236}">
                    <a16:creationId xmlns:a16="http://schemas.microsoft.com/office/drawing/2014/main" id="{60864748-D737-4CCE-9C5C-463F71534E26}"/>
                  </a:ext>
                </a:extLst>
              </p:cNvPr>
              <p:cNvSpPr>
                <a:spLocks noRot="1" noChangeAspect="1" noMove="1" noResize="1" noEditPoints="1" noAdjustHandles="1" noChangeArrowheads="1" noChangeShapeType="1" noTextEdit="1"/>
              </p:cNvSpPr>
              <p:nvPr/>
            </p:nvSpPr>
            <p:spPr>
              <a:xfrm>
                <a:off x="1336889" y="2800721"/>
                <a:ext cx="1625958" cy="434734"/>
              </a:xfrm>
              <a:prstGeom prst="rect">
                <a:avLst/>
              </a:prstGeom>
              <a:blipFill>
                <a:blip r:embed="rId4"/>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67658741-26B8-4935-8317-187655D1EEA4}"/>
                  </a:ext>
                </a:extLst>
              </p:cNvPr>
              <p:cNvSpPr/>
              <p:nvPr/>
            </p:nvSpPr>
            <p:spPr>
              <a:xfrm>
                <a:off x="1336889" y="2202943"/>
                <a:ext cx="2407390" cy="391582"/>
              </a:xfrm>
              <a:prstGeom prst="rect">
                <a:avLst/>
              </a:prstGeom>
            </p:spPr>
            <p:txBody>
              <a:bodyPr wrap="none">
                <a:spAutoFit/>
              </a:bodyPr>
              <a:lstStyle/>
              <a:p>
                <a14:m>
                  <m:oMath xmlns:m="http://schemas.openxmlformats.org/officeDocument/2006/math">
                    <m:r>
                      <a:rPr lang="en-US" i="1" smtClean="0">
                        <a:latin typeface="Cambria Math" panose="02040503050406030204" pitchFamily="18" charset="0"/>
                      </a:rPr>
                      <m:t>h</m:t>
                    </m:r>
                    <m:r>
                      <a:rPr lang="en-US"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𝑓𝑖𝑛𝑎𝑙</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𝑖𝑛𝑖𝑡𝑖𝑎𝑙</m:t>
                        </m:r>
                      </m:sub>
                    </m:sSub>
                    <m:r>
                      <a:rPr lang="en-US" b="0" i="1" smtClean="0">
                        <a:latin typeface="Cambria Math" panose="02040503050406030204" pitchFamily="18" charset="0"/>
                      </a:rPr>
                      <m:t>=</m:t>
                    </m:r>
                  </m:oMath>
                </a14:m>
                <a:r>
                  <a:rPr lang="en-US" dirty="0"/>
                  <a:t> </a:t>
                </a:r>
              </a:p>
            </p:txBody>
          </p:sp>
        </mc:Choice>
        <mc:Fallback xmlns="">
          <p:sp>
            <p:nvSpPr>
              <p:cNvPr id="8" name="Rectangle 7">
                <a:extLst>
                  <a:ext uri="{FF2B5EF4-FFF2-40B4-BE49-F238E27FC236}">
                    <a16:creationId xmlns:a16="http://schemas.microsoft.com/office/drawing/2014/main" id="{67658741-26B8-4935-8317-187655D1EEA4}"/>
                  </a:ext>
                </a:extLst>
              </p:cNvPr>
              <p:cNvSpPr>
                <a:spLocks noRot="1" noChangeAspect="1" noMove="1" noResize="1" noEditPoints="1" noAdjustHandles="1" noChangeArrowheads="1" noChangeShapeType="1" noTextEdit="1"/>
              </p:cNvSpPr>
              <p:nvPr/>
            </p:nvSpPr>
            <p:spPr>
              <a:xfrm>
                <a:off x="1336889" y="2202943"/>
                <a:ext cx="2407390" cy="391582"/>
              </a:xfrm>
              <a:prstGeom prst="rect">
                <a:avLst/>
              </a:prstGeom>
              <a:blipFill>
                <a:blip r:embed="rId5"/>
                <a:stretch>
                  <a:fillRect b="-9231"/>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75332372-6726-4A1F-8736-7D024F710DFF}"/>
              </a:ext>
            </a:extLst>
          </p:cNvPr>
          <p:cNvPicPr>
            <a:picLocks noChangeAspect="1"/>
          </p:cNvPicPr>
          <p:nvPr/>
        </p:nvPicPr>
        <p:blipFill rotWithShape="1">
          <a:blip r:embed="rId6"/>
          <a:srcRect l="24600" b="3272"/>
          <a:stretch/>
        </p:blipFill>
        <p:spPr>
          <a:xfrm>
            <a:off x="2870343" y="4000932"/>
            <a:ext cx="2570672" cy="530689"/>
          </a:xfrm>
          <a:prstGeom prst="rect">
            <a:avLst/>
          </a:prstGeom>
        </p:spPr>
      </p:pic>
      <p:sp>
        <p:nvSpPr>
          <p:cNvPr id="10" name="TextBox 9">
            <a:extLst>
              <a:ext uri="{FF2B5EF4-FFF2-40B4-BE49-F238E27FC236}">
                <a16:creationId xmlns:a16="http://schemas.microsoft.com/office/drawing/2014/main" id="{975D1457-CD39-4DD6-9894-D67C93EC8728}"/>
              </a:ext>
            </a:extLst>
          </p:cNvPr>
          <p:cNvSpPr txBox="1"/>
          <p:nvPr/>
        </p:nvSpPr>
        <p:spPr>
          <a:xfrm>
            <a:off x="2915437" y="3952169"/>
            <a:ext cx="1126390" cy="365760"/>
          </a:xfrm>
          <a:prstGeom prst="rect">
            <a:avLst/>
          </a:prstGeom>
          <a:noFill/>
        </p:spPr>
        <p:txBody>
          <a:bodyPr wrap="square" rtlCol="0">
            <a:spAutoFit/>
          </a:bodyPr>
          <a:lstStyle/>
          <a:p>
            <a:pPr algn="ctr"/>
            <a:r>
              <a:rPr lang="en-US" dirty="0"/>
              <a:t>3.34</a:t>
            </a:r>
          </a:p>
        </p:txBody>
      </p:sp>
      <p:sp>
        <p:nvSpPr>
          <p:cNvPr id="11" name="TextBox 10">
            <a:extLst>
              <a:ext uri="{FF2B5EF4-FFF2-40B4-BE49-F238E27FC236}">
                <a16:creationId xmlns:a16="http://schemas.microsoft.com/office/drawing/2014/main" id="{D73FDE34-835F-4593-98E2-50DF8F309F4F}"/>
              </a:ext>
            </a:extLst>
          </p:cNvPr>
          <p:cNvSpPr txBox="1"/>
          <p:nvPr/>
        </p:nvSpPr>
        <p:spPr>
          <a:xfrm>
            <a:off x="4232181" y="3930865"/>
            <a:ext cx="1126390" cy="365760"/>
          </a:xfrm>
          <a:prstGeom prst="rect">
            <a:avLst/>
          </a:prstGeom>
          <a:noFill/>
        </p:spPr>
        <p:txBody>
          <a:bodyPr wrap="square" rtlCol="0">
            <a:spAutoFit/>
          </a:bodyPr>
          <a:lstStyle/>
          <a:p>
            <a:pPr algn="ctr"/>
            <a:r>
              <a:rPr lang="en-US" dirty="0"/>
              <a:t>m/s</a:t>
            </a:r>
          </a:p>
        </p:txBody>
      </p:sp>
      <p:pic>
        <p:nvPicPr>
          <p:cNvPr id="12" name="Picture 11">
            <a:extLst>
              <a:ext uri="{FF2B5EF4-FFF2-40B4-BE49-F238E27FC236}">
                <a16:creationId xmlns:a16="http://schemas.microsoft.com/office/drawing/2014/main" id="{72F1CBBF-EE6F-4A4C-802F-3E94601BF8C3}"/>
              </a:ext>
            </a:extLst>
          </p:cNvPr>
          <p:cNvPicPr>
            <a:picLocks noChangeAspect="1"/>
          </p:cNvPicPr>
          <p:nvPr/>
        </p:nvPicPr>
        <p:blipFill>
          <a:blip r:embed="rId6"/>
          <a:stretch>
            <a:fillRect/>
          </a:stretch>
        </p:blipFill>
        <p:spPr>
          <a:xfrm>
            <a:off x="1258145" y="5841305"/>
            <a:ext cx="3409403" cy="548640"/>
          </a:xfrm>
          <a:prstGeom prst="rect">
            <a:avLst/>
          </a:prstGeom>
        </p:spPr>
      </p:pic>
      <p:sp>
        <p:nvSpPr>
          <p:cNvPr id="13" name="TextBox 12">
            <a:extLst>
              <a:ext uri="{FF2B5EF4-FFF2-40B4-BE49-F238E27FC236}">
                <a16:creationId xmlns:a16="http://schemas.microsoft.com/office/drawing/2014/main" id="{DCD59525-25F1-42F4-8BC0-16546FFDC645}"/>
              </a:ext>
            </a:extLst>
          </p:cNvPr>
          <p:cNvSpPr txBox="1"/>
          <p:nvPr/>
        </p:nvSpPr>
        <p:spPr>
          <a:xfrm>
            <a:off x="2141970" y="5792542"/>
            <a:ext cx="1126390" cy="365760"/>
          </a:xfrm>
          <a:prstGeom prst="rect">
            <a:avLst/>
          </a:prstGeom>
          <a:noFill/>
        </p:spPr>
        <p:txBody>
          <a:bodyPr wrap="square" rtlCol="0">
            <a:spAutoFit/>
          </a:bodyPr>
          <a:lstStyle/>
          <a:p>
            <a:pPr algn="ctr"/>
            <a:r>
              <a:rPr lang="en-US" dirty="0"/>
              <a:t>2.37</a:t>
            </a:r>
          </a:p>
        </p:txBody>
      </p:sp>
      <p:sp>
        <p:nvSpPr>
          <p:cNvPr id="14" name="TextBox 13">
            <a:extLst>
              <a:ext uri="{FF2B5EF4-FFF2-40B4-BE49-F238E27FC236}">
                <a16:creationId xmlns:a16="http://schemas.microsoft.com/office/drawing/2014/main" id="{A8261DA1-B755-4643-BC8D-9CDDB4C1ECDB}"/>
              </a:ext>
            </a:extLst>
          </p:cNvPr>
          <p:cNvSpPr txBox="1"/>
          <p:nvPr/>
        </p:nvSpPr>
        <p:spPr>
          <a:xfrm>
            <a:off x="3458714" y="5771238"/>
            <a:ext cx="1126390" cy="365760"/>
          </a:xfrm>
          <a:prstGeom prst="rect">
            <a:avLst/>
          </a:prstGeom>
          <a:noFill/>
        </p:spPr>
        <p:txBody>
          <a:bodyPr wrap="square" rtlCol="0">
            <a:spAutoFit/>
          </a:bodyPr>
          <a:lstStyle/>
          <a:p>
            <a:pPr algn="ctr"/>
            <a:r>
              <a:rPr lang="en-US" dirty="0"/>
              <a:t>%</a:t>
            </a:r>
          </a:p>
        </p:txBody>
      </p:sp>
      <p:pic>
        <p:nvPicPr>
          <p:cNvPr id="15" name="Picture 14">
            <a:extLst>
              <a:ext uri="{FF2B5EF4-FFF2-40B4-BE49-F238E27FC236}">
                <a16:creationId xmlns:a16="http://schemas.microsoft.com/office/drawing/2014/main" id="{96F74DDA-ECE3-4E75-B1A7-B2A4A80F4DF5}"/>
              </a:ext>
            </a:extLst>
          </p:cNvPr>
          <p:cNvPicPr>
            <a:picLocks noChangeAspect="1"/>
          </p:cNvPicPr>
          <p:nvPr/>
        </p:nvPicPr>
        <p:blipFill rotWithShape="1">
          <a:blip r:embed="rId6"/>
          <a:srcRect l="24600" b="3272"/>
          <a:stretch/>
        </p:blipFill>
        <p:spPr>
          <a:xfrm>
            <a:off x="3569551" y="2270032"/>
            <a:ext cx="2570672" cy="530689"/>
          </a:xfrm>
          <a:prstGeom prst="rect">
            <a:avLst/>
          </a:prstGeom>
        </p:spPr>
      </p:pic>
      <p:sp>
        <p:nvSpPr>
          <p:cNvPr id="17" name="TextBox 16">
            <a:extLst>
              <a:ext uri="{FF2B5EF4-FFF2-40B4-BE49-F238E27FC236}">
                <a16:creationId xmlns:a16="http://schemas.microsoft.com/office/drawing/2014/main" id="{00489C67-AE1F-4875-BBB7-F7FC4C92071A}"/>
              </a:ext>
            </a:extLst>
          </p:cNvPr>
          <p:cNvSpPr txBox="1"/>
          <p:nvPr/>
        </p:nvSpPr>
        <p:spPr>
          <a:xfrm>
            <a:off x="4931389" y="2199965"/>
            <a:ext cx="1126390" cy="365760"/>
          </a:xfrm>
          <a:prstGeom prst="rect">
            <a:avLst/>
          </a:prstGeom>
          <a:noFill/>
        </p:spPr>
        <p:txBody>
          <a:bodyPr wrap="square" rtlCol="0">
            <a:spAutoFit/>
          </a:bodyPr>
          <a:lstStyle/>
          <a:p>
            <a:pPr algn="ctr"/>
            <a:endParaRPr lang="en-US" dirty="0"/>
          </a:p>
        </p:txBody>
      </p:sp>
      <p:pic>
        <p:nvPicPr>
          <p:cNvPr id="18" name="Picture 17">
            <a:extLst>
              <a:ext uri="{FF2B5EF4-FFF2-40B4-BE49-F238E27FC236}">
                <a16:creationId xmlns:a16="http://schemas.microsoft.com/office/drawing/2014/main" id="{4C01A77A-7359-4E99-8A69-7F2A03E01A0A}"/>
              </a:ext>
            </a:extLst>
          </p:cNvPr>
          <p:cNvPicPr>
            <a:picLocks noChangeAspect="1"/>
          </p:cNvPicPr>
          <p:nvPr/>
        </p:nvPicPr>
        <p:blipFill rotWithShape="1">
          <a:blip r:embed="rId6"/>
          <a:srcRect l="24600" b="3272"/>
          <a:stretch/>
        </p:blipFill>
        <p:spPr>
          <a:xfrm>
            <a:off x="2825249" y="2915024"/>
            <a:ext cx="2570672" cy="530689"/>
          </a:xfrm>
          <a:prstGeom prst="rect">
            <a:avLst/>
          </a:prstGeom>
        </p:spPr>
      </p:pic>
      <p:sp>
        <p:nvSpPr>
          <p:cNvPr id="19" name="TextBox 18">
            <a:extLst>
              <a:ext uri="{FF2B5EF4-FFF2-40B4-BE49-F238E27FC236}">
                <a16:creationId xmlns:a16="http://schemas.microsoft.com/office/drawing/2014/main" id="{EF6776EB-E05D-4488-9A81-4EA051DD189E}"/>
              </a:ext>
            </a:extLst>
          </p:cNvPr>
          <p:cNvSpPr txBox="1"/>
          <p:nvPr/>
        </p:nvSpPr>
        <p:spPr>
          <a:xfrm>
            <a:off x="2870343" y="2866261"/>
            <a:ext cx="1126390" cy="365760"/>
          </a:xfrm>
          <a:prstGeom prst="rect">
            <a:avLst/>
          </a:prstGeom>
          <a:noFill/>
        </p:spPr>
        <p:txBody>
          <a:bodyPr wrap="square" rtlCol="0">
            <a:spAutoFit/>
          </a:bodyPr>
          <a:lstStyle/>
          <a:p>
            <a:pPr algn="ctr"/>
            <a:r>
              <a:rPr lang="en-US" dirty="0"/>
              <a:t>3.42</a:t>
            </a:r>
          </a:p>
        </p:txBody>
      </p:sp>
      <p:sp>
        <p:nvSpPr>
          <p:cNvPr id="20" name="TextBox 19">
            <a:extLst>
              <a:ext uri="{FF2B5EF4-FFF2-40B4-BE49-F238E27FC236}">
                <a16:creationId xmlns:a16="http://schemas.microsoft.com/office/drawing/2014/main" id="{95B83466-7093-49A3-ADBB-14F51D05475F}"/>
              </a:ext>
            </a:extLst>
          </p:cNvPr>
          <p:cNvSpPr txBox="1"/>
          <p:nvPr/>
        </p:nvSpPr>
        <p:spPr>
          <a:xfrm>
            <a:off x="4187087" y="2844957"/>
            <a:ext cx="1126390" cy="365760"/>
          </a:xfrm>
          <a:prstGeom prst="rect">
            <a:avLst/>
          </a:prstGeom>
          <a:noFill/>
        </p:spPr>
        <p:txBody>
          <a:bodyPr wrap="square" rtlCol="0">
            <a:spAutoFit/>
          </a:bodyPr>
          <a:lstStyle/>
          <a:p>
            <a:pPr algn="ctr"/>
            <a:r>
              <a:rPr lang="en-US" dirty="0"/>
              <a:t>m/s</a:t>
            </a:r>
          </a:p>
        </p:txBody>
      </p:sp>
      <p:sp>
        <p:nvSpPr>
          <p:cNvPr id="21" name="TextBox 20">
            <a:extLst>
              <a:ext uri="{FF2B5EF4-FFF2-40B4-BE49-F238E27FC236}">
                <a16:creationId xmlns:a16="http://schemas.microsoft.com/office/drawing/2014/main" id="{AF3EBA5F-6A1A-4E28-BE4D-CDC25E223C69}"/>
              </a:ext>
            </a:extLst>
          </p:cNvPr>
          <p:cNvSpPr txBox="1"/>
          <p:nvPr/>
        </p:nvSpPr>
        <p:spPr>
          <a:xfrm>
            <a:off x="3623892" y="2264534"/>
            <a:ext cx="1126390" cy="365760"/>
          </a:xfrm>
          <a:prstGeom prst="rect">
            <a:avLst/>
          </a:prstGeom>
          <a:noFill/>
        </p:spPr>
        <p:txBody>
          <a:bodyPr wrap="square" rtlCol="0">
            <a:spAutoFit/>
          </a:bodyPr>
          <a:lstStyle/>
          <a:p>
            <a:pPr algn="ctr"/>
            <a:r>
              <a:rPr lang="en-US" dirty="0"/>
              <a:t>0.594 </a:t>
            </a:r>
          </a:p>
        </p:txBody>
      </p:sp>
      <p:sp>
        <p:nvSpPr>
          <p:cNvPr id="22" name="TextBox 21">
            <a:extLst>
              <a:ext uri="{FF2B5EF4-FFF2-40B4-BE49-F238E27FC236}">
                <a16:creationId xmlns:a16="http://schemas.microsoft.com/office/drawing/2014/main" id="{F3962FFB-D9F7-4D19-B1AF-DE821792CB35}"/>
              </a:ext>
            </a:extLst>
          </p:cNvPr>
          <p:cNvSpPr txBox="1"/>
          <p:nvPr/>
        </p:nvSpPr>
        <p:spPr>
          <a:xfrm>
            <a:off x="4931389" y="2218516"/>
            <a:ext cx="1126390" cy="365760"/>
          </a:xfrm>
          <a:prstGeom prst="rect">
            <a:avLst/>
          </a:prstGeom>
          <a:noFill/>
        </p:spPr>
        <p:txBody>
          <a:bodyPr wrap="square" rtlCol="0">
            <a:spAutoFit/>
          </a:bodyPr>
          <a:lstStyle/>
          <a:p>
            <a:pPr algn="ctr"/>
            <a:r>
              <a:rPr lang="en-US" dirty="0"/>
              <a:t>m</a:t>
            </a:r>
          </a:p>
        </p:txBody>
      </p:sp>
    </p:spTree>
    <p:extLst>
      <p:ext uri="{BB962C8B-B14F-4D97-AF65-F5344CB8AC3E}">
        <p14:creationId xmlns:p14="http://schemas.microsoft.com/office/powerpoint/2010/main" val="1550934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Conclusions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idx="1"/>
          </p:nvPr>
        </p:nvSpPr>
        <p:spPr/>
        <p:txBody>
          <a:bodyPr/>
          <a:lstStyle/>
          <a:p>
            <a:pPr lvl="0"/>
            <a:r>
              <a:rPr lang="en-US" dirty="0"/>
              <a:t>Discuss the key characteristics of the plot. Consider the points when potential energy U is maximum, U is minimum, kinetic energy K is maximum, K is minimum and when U and K are the same value. What is the significance of these points? </a:t>
            </a:r>
          </a:p>
          <a:p>
            <a:pPr lvl="1"/>
            <a:r>
              <a:rPr lang="en-US" dirty="0"/>
              <a:t>Answer: As the object falls, potential energy decreases while kinetic energy increases, keeping total energy nearly constant. U is highest at the start, K is highest at the end, and they are equal halfway through. This shows energy is conserved during the fall.</a:t>
            </a:r>
          </a:p>
        </p:txBody>
      </p:sp>
    </p:spTree>
    <p:extLst>
      <p:ext uri="{BB962C8B-B14F-4D97-AF65-F5344CB8AC3E}">
        <p14:creationId xmlns:p14="http://schemas.microsoft.com/office/powerpoint/2010/main" val="645676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TECH204</a:t>
            </a:r>
            <a:br>
              <a:rPr lang="en-US" dirty="0"/>
            </a:br>
            <a:r>
              <a:rPr lang="en-US" dirty="0"/>
              <a:t>Project Part 5</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a:t>Relationship </a:t>
            </a:r>
            <a:r>
              <a:rPr lang="en-US" dirty="0"/>
              <a:t>between Linear and Rotational Motion </a:t>
            </a:r>
          </a:p>
        </p:txBody>
      </p:sp>
    </p:spTree>
    <p:extLst>
      <p:ext uri="{BB962C8B-B14F-4D97-AF65-F5344CB8AC3E}">
        <p14:creationId xmlns:p14="http://schemas.microsoft.com/office/powerpoint/2010/main" val="43326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Collection</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DFE37404-244A-4FE3-B76E-92D70D68E4EE}"/>
                  </a:ext>
                </a:extLst>
              </p:cNvPr>
              <p:cNvSpPr>
                <a:spLocks noGrp="1"/>
              </p:cNvSpPr>
              <p:nvPr>
                <p:ph idx="1"/>
              </p:nvPr>
            </p:nvSpPr>
            <p:spPr/>
            <p:txBody>
              <a:bodyPr/>
              <a:lstStyle/>
              <a:p>
                <a:pPr>
                  <a:lnSpc>
                    <a:spcPct val="150000"/>
                  </a:lnSpc>
                </a:pPr>
                <a:r>
                  <a:rPr lang="en-US" dirty="0"/>
                  <a:t>Object diameter: </a:t>
                </a:r>
                <a:r>
                  <a:rPr lang="en-US" i="1" dirty="0"/>
                  <a:t>d</a:t>
                </a:r>
                <a:r>
                  <a:rPr lang="en-US" dirty="0"/>
                  <a:t> = </a:t>
                </a:r>
              </a:p>
              <a:p>
                <a:pPr>
                  <a:lnSpc>
                    <a:spcPct val="150000"/>
                  </a:lnSpc>
                </a:pPr>
                <a:r>
                  <a:rPr lang="en-US" dirty="0"/>
                  <a:t>Object radius: </a:t>
                </a:r>
                <a:r>
                  <a:rPr lang="en-US" i="1" dirty="0"/>
                  <a:t>r</a:t>
                </a:r>
                <a:r>
                  <a:rPr lang="en-US" dirty="0"/>
                  <a:t> =</a:t>
                </a:r>
              </a:p>
              <a:p>
                <a:pPr>
                  <a:lnSpc>
                    <a:spcPct val="150000"/>
                  </a:lnSpc>
                </a:pPr>
                <a:r>
                  <a:rPr lang="en-US" dirty="0"/>
                  <a:t>Number of pulses for one revolution: </a:t>
                </a:r>
                <a:r>
                  <a:rPr lang="en-US" i="1" dirty="0"/>
                  <a:t>x</a:t>
                </a:r>
                <a:r>
                  <a:rPr lang="en-US" dirty="0"/>
                  <a:t> = </a:t>
                </a:r>
              </a:p>
              <a:p>
                <a:pPr>
                  <a:lnSpc>
                    <a:spcPct val="100000"/>
                  </a:lnSpc>
                </a:pPr>
                <a:r>
                  <a:rPr lang="en-US" dirty="0"/>
                  <a:t>Resolution = </a:t>
                </a:r>
                <a14:m>
                  <m:oMath xmlns:m="http://schemas.openxmlformats.org/officeDocument/2006/math">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1 </m:t>
                            </m:r>
                          </m:num>
                          <m:den>
                            <m:r>
                              <a:rPr lang="en-US" b="0" i="1" smtClean="0">
                                <a:latin typeface="Cambria Math" panose="02040503050406030204" pitchFamily="18" charset="0"/>
                              </a:rPr>
                              <m:t>𝑥</m:t>
                            </m:r>
                            <m:r>
                              <a:rPr lang="en-US" i="1">
                                <a:latin typeface="Cambria Math" panose="02040503050406030204" pitchFamily="18" charset="0"/>
                              </a:rPr>
                              <m:t> </m:t>
                            </m:r>
                          </m:den>
                        </m:f>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𝑅𝑒𝑣𝑜𝑙𝑢𝑡𝑖𝑜𝑛</m:t>
                            </m:r>
                          </m:num>
                          <m:den>
                            <m:r>
                              <a:rPr lang="en-US" i="1">
                                <a:latin typeface="Cambria Math" panose="02040503050406030204" pitchFamily="18" charset="0"/>
                              </a:rPr>
                              <m:t>𝑝𝑢𝑙𝑠𝑒𝑠</m:t>
                            </m:r>
                          </m:den>
                        </m:f>
                      </m:e>
                    </m:d>
                    <m:r>
                      <a:rPr lang="en-US" i="1">
                        <a:latin typeface="Cambria Math" panose="02040503050406030204" pitchFamily="18" charset="0"/>
                      </a:rPr>
                      <m:t>∙</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2∙</m:t>
                            </m:r>
                            <m:r>
                              <a:rPr lang="en-US" i="1">
                                <a:latin typeface="Cambria Math" panose="02040503050406030204" pitchFamily="18" charset="0"/>
                              </a:rPr>
                              <m:t>𝜋</m:t>
                            </m:r>
                            <m:r>
                              <a:rPr lang="en-US" i="1">
                                <a:latin typeface="Cambria Math" panose="02040503050406030204" pitchFamily="18" charset="0"/>
                              </a:rPr>
                              <m:t> </m:t>
                            </m:r>
                            <m:r>
                              <a:rPr lang="en-US" i="1">
                                <a:latin typeface="Cambria Math" panose="02040503050406030204" pitchFamily="18" charset="0"/>
                              </a:rPr>
                              <m:t>𝑟𝑎𝑑𝑖𝑎𝑛𝑠</m:t>
                            </m:r>
                          </m:num>
                          <m:den>
                            <m:r>
                              <a:rPr lang="en-US" i="1">
                                <a:latin typeface="Cambria Math" panose="02040503050406030204" pitchFamily="18" charset="0"/>
                              </a:rPr>
                              <m:t>1 </m:t>
                            </m:r>
                            <m:r>
                              <a:rPr lang="en-US" i="1">
                                <a:latin typeface="Cambria Math" panose="02040503050406030204" pitchFamily="18" charset="0"/>
                              </a:rPr>
                              <m:t>𝑅𝑒𝑣𝑜𝑙𝑢𝑡𝑖𝑜𝑛</m:t>
                            </m:r>
                          </m:den>
                        </m:f>
                      </m:e>
                    </m:d>
                    <m:r>
                      <a:rPr lang="en-US" b="0" i="1" smtClean="0">
                        <a:latin typeface="Cambria Math" panose="02040503050406030204" pitchFamily="18" charset="0"/>
                      </a:rPr>
                      <m:t>=</m:t>
                    </m:r>
                  </m:oMath>
                </a14:m>
                <a:endParaRPr lang="en-US" dirty="0"/>
              </a:p>
              <a:p>
                <a:pPr marL="0" indent="0">
                  <a:lnSpc>
                    <a:spcPct val="150000"/>
                  </a:lnSpc>
                  <a:buNone/>
                </a:pPr>
                <a:endParaRPr lang="en-US" dirty="0"/>
              </a:p>
            </p:txBody>
          </p:sp>
        </mc:Choice>
        <mc:Fallback xmlns="">
          <p:sp>
            <p:nvSpPr>
              <p:cNvPr id="5" name="Content Placeholder 4">
                <a:extLst>
                  <a:ext uri="{FF2B5EF4-FFF2-40B4-BE49-F238E27FC236}">
                    <a16:creationId xmlns:a16="http://schemas.microsoft.com/office/drawing/2014/main" id="{DFE37404-244A-4FE3-B76E-92D70D68E4EE}"/>
                  </a:ext>
                </a:extLst>
              </p:cNvPr>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267457B9-430A-4B82-8FAD-769B828F8190}"/>
              </a:ext>
            </a:extLst>
          </p:cNvPr>
          <p:cNvPicPr>
            <a:picLocks noChangeAspect="1"/>
          </p:cNvPicPr>
          <p:nvPr/>
        </p:nvPicPr>
        <p:blipFill rotWithShape="1">
          <a:blip r:embed="rId3"/>
          <a:srcRect l="24521"/>
          <a:stretch/>
        </p:blipFill>
        <p:spPr>
          <a:xfrm>
            <a:off x="3758045" y="2929552"/>
            <a:ext cx="2573371" cy="548640"/>
          </a:xfrm>
          <a:prstGeom prst="rect">
            <a:avLst/>
          </a:prstGeom>
        </p:spPr>
      </p:pic>
      <p:pic>
        <p:nvPicPr>
          <p:cNvPr id="8" name="Picture 7">
            <a:extLst>
              <a:ext uri="{FF2B5EF4-FFF2-40B4-BE49-F238E27FC236}">
                <a16:creationId xmlns:a16="http://schemas.microsoft.com/office/drawing/2014/main" id="{2EA50A50-6832-4423-AD8A-3E3577C9D0DC}"/>
              </a:ext>
            </a:extLst>
          </p:cNvPr>
          <p:cNvPicPr>
            <a:picLocks noChangeAspect="1"/>
          </p:cNvPicPr>
          <p:nvPr/>
        </p:nvPicPr>
        <p:blipFill rotWithShape="1">
          <a:blip r:embed="rId3"/>
          <a:srcRect l="24521"/>
          <a:stretch/>
        </p:blipFill>
        <p:spPr>
          <a:xfrm>
            <a:off x="4223886" y="2144528"/>
            <a:ext cx="2573371" cy="548640"/>
          </a:xfrm>
          <a:prstGeom prst="rect">
            <a:avLst/>
          </a:prstGeom>
        </p:spPr>
      </p:pic>
      <p:pic>
        <p:nvPicPr>
          <p:cNvPr id="11" name="Picture 10">
            <a:extLst>
              <a:ext uri="{FF2B5EF4-FFF2-40B4-BE49-F238E27FC236}">
                <a16:creationId xmlns:a16="http://schemas.microsoft.com/office/drawing/2014/main" id="{BABA2895-3735-4FD7-A01D-B114EA56DB32}"/>
              </a:ext>
            </a:extLst>
          </p:cNvPr>
          <p:cNvPicPr>
            <a:picLocks noChangeAspect="1"/>
          </p:cNvPicPr>
          <p:nvPr/>
        </p:nvPicPr>
        <p:blipFill rotWithShape="1">
          <a:blip r:embed="rId3"/>
          <a:srcRect l="24521"/>
          <a:stretch/>
        </p:blipFill>
        <p:spPr>
          <a:xfrm>
            <a:off x="7964285" y="4528277"/>
            <a:ext cx="2573371" cy="548640"/>
          </a:xfrm>
          <a:prstGeom prst="rect">
            <a:avLst/>
          </a:prstGeom>
        </p:spPr>
      </p:pic>
      <p:sp>
        <p:nvSpPr>
          <p:cNvPr id="13" name="TextBox 12">
            <a:extLst>
              <a:ext uri="{FF2B5EF4-FFF2-40B4-BE49-F238E27FC236}">
                <a16:creationId xmlns:a16="http://schemas.microsoft.com/office/drawing/2014/main" id="{A9363AFD-7534-47C6-A142-A58552E53152}"/>
              </a:ext>
            </a:extLst>
          </p:cNvPr>
          <p:cNvSpPr txBox="1"/>
          <p:nvPr/>
        </p:nvSpPr>
        <p:spPr>
          <a:xfrm>
            <a:off x="9322922" y="4393340"/>
            <a:ext cx="1126390" cy="461665"/>
          </a:xfrm>
          <a:prstGeom prst="rect">
            <a:avLst/>
          </a:prstGeom>
          <a:noFill/>
        </p:spPr>
        <p:txBody>
          <a:bodyPr wrap="square" rtlCol="0">
            <a:spAutoFit/>
          </a:bodyPr>
          <a:lstStyle/>
          <a:p>
            <a:pPr algn="ctr"/>
            <a:endParaRPr lang="en-US" sz="2400" dirty="0"/>
          </a:p>
        </p:txBody>
      </p:sp>
      <p:sp>
        <p:nvSpPr>
          <p:cNvPr id="14" name="TextBox 13">
            <a:extLst>
              <a:ext uri="{FF2B5EF4-FFF2-40B4-BE49-F238E27FC236}">
                <a16:creationId xmlns:a16="http://schemas.microsoft.com/office/drawing/2014/main" id="{1E29F97F-4FD9-443D-967D-37646DD07623}"/>
              </a:ext>
            </a:extLst>
          </p:cNvPr>
          <p:cNvSpPr txBox="1"/>
          <p:nvPr/>
        </p:nvSpPr>
        <p:spPr>
          <a:xfrm>
            <a:off x="4303660" y="2014584"/>
            <a:ext cx="1126390" cy="461665"/>
          </a:xfrm>
          <a:prstGeom prst="rect">
            <a:avLst/>
          </a:prstGeom>
          <a:noFill/>
        </p:spPr>
        <p:txBody>
          <a:bodyPr wrap="square" rtlCol="0">
            <a:spAutoFit/>
          </a:bodyPr>
          <a:lstStyle/>
          <a:p>
            <a:pPr algn="ctr"/>
            <a:r>
              <a:rPr lang="en-US" sz="2400" dirty="0"/>
              <a:t>6.0</a:t>
            </a:r>
          </a:p>
        </p:txBody>
      </p:sp>
      <p:sp>
        <p:nvSpPr>
          <p:cNvPr id="16" name="TextBox 15">
            <a:extLst>
              <a:ext uri="{FF2B5EF4-FFF2-40B4-BE49-F238E27FC236}">
                <a16:creationId xmlns:a16="http://schemas.microsoft.com/office/drawing/2014/main" id="{8D918605-2E12-47B2-931A-F7F412E49392}"/>
              </a:ext>
            </a:extLst>
          </p:cNvPr>
          <p:cNvSpPr txBox="1"/>
          <p:nvPr/>
        </p:nvSpPr>
        <p:spPr>
          <a:xfrm>
            <a:off x="5601466" y="1983622"/>
            <a:ext cx="1126390" cy="461665"/>
          </a:xfrm>
          <a:prstGeom prst="rect">
            <a:avLst/>
          </a:prstGeom>
          <a:noFill/>
        </p:spPr>
        <p:txBody>
          <a:bodyPr wrap="square" rtlCol="0">
            <a:spAutoFit/>
          </a:bodyPr>
          <a:lstStyle/>
          <a:p>
            <a:pPr algn="ctr"/>
            <a:r>
              <a:rPr lang="en-US" sz="2400" dirty="0"/>
              <a:t>cm</a:t>
            </a:r>
          </a:p>
        </p:txBody>
      </p:sp>
      <p:sp>
        <p:nvSpPr>
          <p:cNvPr id="17" name="TextBox 16">
            <a:extLst>
              <a:ext uri="{FF2B5EF4-FFF2-40B4-BE49-F238E27FC236}">
                <a16:creationId xmlns:a16="http://schemas.microsoft.com/office/drawing/2014/main" id="{54BDB280-14EC-4B75-8C2E-ED1ADF44944C}"/>
              </a:ext>
            </a:extLst>
          </p:cNvPr>
          <p:cNvSpPr txBox="1"/>
          <p:nvPr/>
        </p:nvSpPr>
        <p:spPr>
          <a:xfrm>
            <a:off x="3830418" y="2781238"/>
            <a:ext cx="1126390" cy="461665"/>
          </a:xfrm>
          <a:prstGeom prst="rect">
            <a:avLst/>
          </a:prstGeom>
          <a:noFill/>
        </p:spPr>
        <p:txBody>
          <a:bodyPr wrap="square" rtlCol="0">
            <a:spAutoFit/>
          </a:bodyPr>
          <a:lstStyle/>
          <a:p>
            <a:pPr algn="ctr"/>
            <a:r>
              <a:rPr lang="en-US" sz="2400" dirty="0"/>
              <a:t>3.0</a:t>
            </a:r>
          </a:p>
        </p:txBody>
      </p:sp>
      <p:sp>
        <p:nvSpPr>
          <p:cNvPr id="18" name="TextBox 17">
            <a:extLst>
              <a:ext uri="{FF2B5EF4-FFF2-40B4-BE49-F238E27FC236}">
                <a16:creationId xmlns:a16="http://schemas.microsoft.com/office/drawing/2014/main" id="{E855F5C6-C0F6-4151-8347-ABA8A166613E}"/>
              </a:ext>
            </a:extLst>
          </p:cNvPr>
          <p:cNvSpPr txBox="1"/>
          <p:nvPr/>
        </p:nvSpPr>
        <p:spPr>
          <a:xfrm>
            <a:off x="5115390" y="2781237"/>
            <a:ext cx="1126390" cy="461665"/>
          </a:xfrm>
          <a:prstGeom prst="rect">
            <a:avLst/>
          </a:prstGeom>
          <a:noFill/>
        </p:spPr>
        <p:txBody>
          <a:bodyPr wrap="square" rtlCol="0">
            <a:spAutoFit/>
          </a:bodyPr>
          <a:lstStyle/>
          <a:p>
            <a:pPr algn="ctr"/>
            <a:r>
              <a:rPr lang="en-US" sz="2400" dirty="0"/>
              <a:t>cm</a:t>
            </a:r>
          </a:p>
        </p:txBody>
      </p:sp>
      <p:sp>
        <p:nvSpPr>
          <p:cNvPr id="19" name="TextBox 18">
            <a:extLst>
              <a:ext uri="{FF2B5EF4-FFF2-40B4-BE49-F238E27FC236}">
                <a16:creationId xmlns:a16="http://schemas.microsoft.com/office/drawing/2014/main" id="{7746A31A-FE29-4488-BB43-D4F0F11E9EE6}"/>
              </a:ext>
            </a:extLst>
          </p:cNvPr>
          <p:cNvSpPr txBox="1"/>
          <p:nvPr/>
        </p:nvSpPr>
        <p:spPr>
          <a:xfrm>
            <a:off x="8037950" y="4385386"/>
            <a:ext cx="1126390" cy="461665"/>
          </a:xfrm>
          <a:prstGeom prst="rect">
            <a:avLst/>
          </a:prstGeom>
          <a:noFill/>
        </p:spPr>
        <p:txBody>
          <a:bodyPr wrap="square" rtlCol="0">
            <a:spAutoFit/>
          </a:bodyPr>
          <a:lstStyle/>
          <a:p>
            <a:pPr algn="ctr"/>
            <a:r>
              <a:rPr lang="en-US" sz="2400" dirty="0"/>
              <a:t>0.0628</a:t>
            </a:r>
          </a:p>
        </p:txBody>
      </p:sp>
      <p:sp>
        <p:nvSpPr>
          <p:cNvPr id="20" name="TextBox 19">
            <a:extLst>
              <a:ext uri="{FF2B5EF4-FFF2-40B4-BE49-F238E27FC236}">
                <a16:creationId xmlns:a16="http://schemas.microsoft.com/office/drawing/2014/main" id="{6029B443-BF1A-4A6C-BC00-3078A1E1FA90}"/>
              </a:ext>
            </a:extLst>
          </p:cNvPr>
          <p:cNvSpPr txBox="1"/>
          <p:nvPr/>
        </p:nvSpPr>
        <p:spPr>
          <a:xfrm>
            <a:off x="9322922" y="4399044"/>
            <a:ext cx="2485027" cy="461665"/>
          </a:xfrm>
          <a:prstGeom prst="rect">
            <a:avLst/>
          </a:prstGeom>
          <a:noFill/>
        </p:spPr>
        <p:txBody>
          <a:bodyPr wrap="square" rtlCol="0">
            <a:spAutoFit/>
          </a:bodyPr>
          <a:lstStyle/>
          <a:p>
            <a:pPr algn="ctr"/>
            <a:r>
              <a:rPr lang="en-US" sz="2400" dirty="0"/>
              <a:t>Radians/pulse</a:t>
            </a:r>
          </a:p>
        </p:txBody>
      </p:sp>
      <p:pic>
        <p:nvPicPr>
          <p:cNvPr id="22" name="Picture 21">
            <a:extLst>
              <a:ext uri="{FF2B5EF4-FFF2-40B4-BE49-F238E27FC236}">
                <a16:creationId xmlns:a16="http://schemas.microsoft.com/office/drawing/2014/main" id="{CD521C2D-E944-46F9-8EB6-3724FE6242BC}"/>
              </a:ext>
            </a:extLst>
          </p:cNvPr>
          <p:cNvPicPr>
            <a:picLocks noChangeAspect="1"/>
          </p:cNvPicPr>
          <p:nvPr/>
        </p:nvPicPr>
        <p:blipFill rotWithShape="1">
          <a:blip r:embed="rId3"/>
          <a:srcRect l="24521" r="38571"/>
          <a:stretch/>
        </p:blipFill>
        <p:spPr>
          <a:xfrm>
            <a:off x="7130562" y="3637849"/>
            <a:ext cx="1258321" cy="548640"/>
          </a:xfrm>
          <a:prstGeom prst="rect">
            <a:avLst/>
          </a:prstGeom>
        </p:spPr>
      </p:pic>
      <p:sp>
        <p:nvSpPr>
          <p:cNvPr id="23" name="TextBox 22">
            <a:extLst>
              <a:ext uri="{FF2B5EF4-FFF2-40B4-BE49-F238E27FC236}">
                <a16:creationId xmlns:a16="http://schemas.microsoft.com/office/drawing/2014/main" id="{2EF89674-4EB2-4294-9122-CA3A66962BA2}"/>
              </a:ext>
            </a:extLst>
          </p:cNvPr>
          <p:cNvSpPr txBox="1"/>
          <p:nvPr/>
        </p:nvSpPr>
        <p:spPr>
          <a:xfrm>
            <a:off x="7196527" y="3502244"/>
            <a:ext cx="1126390" cy="461665"/>
          </a:xfrm>
          <a:prstGeom prst="rect">
            <a:avLst/>
          </a:prstGeom>
          <a:noFill/>
        </p:spPr>
        <p:txBody>
          <a:bodyPr wrap="square" rtlCol="0">
            <a:spAutoFit/>
          </a:bodyPr>
          <a:lstStyle/>
          <a:p>
            <a:pPr algn="ctr"/>
            <a:r>
              <a:rPr lang="en-US" sz="2400" dirty="0"/>
              <a:t>100</a:t>
            </a:r>
          </a:p>
        </p:txBody>
      </p:sp>
    </p:spTree>
    <p:extLst>
      <p:ext uri="{BB962C8B-B14F-4D97-AF65-F5344CB8AC3E}">
        <p14:creationId xmlns:p14="http://schemas.microsoft.com/office/powerpoint/2010/main" val="2793617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sz="4400" dirty="0"/>
              <a:t>Data Analysis</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12485790-4EDB-4F67-A6C6-7BDF61C0CAFB}"/>
                  </a:ext>
                </a:extLst>
              </p:cNvPr>
              <p:cNvGraphicFramePr>
                <a:graphicFrameLocks noGrp="1"/>
              </p:cNvGraphicFramePr>
              <p:nvPr/>
            </p:nvGraphicFramePr>
            <p:xfrm>
              <a:off x="871889" y="1909966"/>
              <a:ext cx="10515600" cy="4027152"/>
            </p:xfrm>
            <a:graphic>
              <a:graphicData uri="http://schemas.openxmlformats.org/drawingml/2006/table">
                <a:tbl>
                  <a:tblPr firstRow="1" firstCol="1" bandRow="1">
                    <a:tableStyleId>{5C22544A-7EE6-4342-B048-85BDC9FD1C3A}</a:tableStyleId>
                  </a:tblPr>
                  <a:tblGrid>
                    <a:gridCol w="2103120">
                      <a:extLst>
                        <a:ext uri="{9D8B030D-6E8A-4147-A177-3AD203B41FA5}">
                          <a16:colId xmlns:a16="http://schemas.microsoft.com/office/drawing/2014/main" val="4021011796"/>
                        </a:ext>
                      </a:extLst>
                    </a:gridCol>
                    <a:gridCol w="2103120">
                      <a:extLst>
                        <a:ext uri="{9D8B030D-6E8A-4147-A177-3AD203B41FA5}">
                          <a16:colId xmlns:a16="http://schemas.microsoft.com/office/drawing/2014/main" val="54218032"/>
                        </a:ext>
                      </a:extLst>
                    </a:gridCol>
                    <a:gridCol w="2103120">
                      <a:extLst>
                        <a:ext uri="{9D8B030D-6E8A-4147-A177-3AD203B41FA5}">
                          <a16:colId xmlns:a16="http://schemas.microsoft.com/office/drawing/2014/main" val="4163564863"/>
                        </a:ext>
                      </a:extLst>
                    </a:gridCol>
                    <a:gridCol w="2103120">
                      <a:extLst>
                        <a:ext uri="{9D8B030D-6E8A-4147-A177-3AD203B41FA5}">
                          <a16:colId xmlns:a16="http://schemas.microsoft.com/office/drawing/2014/main" val="2417390959"/>
                        </a:ext>
                      </a:extLst>
                    </a:gridCol>
                    <a:gridCol w="2103120">
                      <a:extLst>
                        <a:ext uri="{9D8B030D-6E8A-4147-A177-3AD203B41FA5}">
                          <a16:colId xmlns:a16="http://schemas.microsoft.com/office/drawing/2014/main" val="3076385891"/>
                        </a:ext>
                      </a:extLst>
                    </a:gridCol>
                  </a:tblGrid>
                  <a:tr h="671192">
                    <a:tc>
                      <a:txBody>
                        <a:bodyPr/>
                        <a:lstStyle/>
                        <a:p>
                          <a:pPr marL="0" marR="0" algn="ctr">
                            <a:spcBef>
                              <a:spcPts val="0"/>
                            </a:spcBef>
                            <a:spcAft>
                              <a:spcPts val="0"/>
                            </a:spcAft>
                          </a:pPr>
                          <a:r>
                            <a:rPr lang="en-US" sz="1600" kern="100" dirty="0">
                              <a:effectLst/>
                            </a:rPr>
                            <a:t>Trial</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Number of pulses </a:t>
                          </a:r>
                        </a:p>
                        <a:p>
                          <a:pPr marL="0" marR="0" algn="ctr">
                            <a:spcBef>
                              <a:spcPts val="0"/>
                            </a:spcBef>
                            <a:spcAft>
                              <a:spcPts val="0"/>
                            </a:spcAft>
                          </a:pPr>
                          <a:r>
                            <a:rPr lang="en-US" sz="1600" i="1" kern="100" dirty="0">
                              <a:effectLst/>
                            </a:rPr>
                            <a:t>N</a:t>
                          </a:r>
                          <a:endParaRPr lang="en-US" sz="1600" i="1"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Encoder distance </a:t>
                          </a:r>
                          <a:br>
                            <a:rPr lang="en-US" sz="1600" kern="100" dirty="0">
                              <a:effectLst/>
                            </a:rPr>
                          </a:br>
                          <a:r>
                            <a:rPr lang="en-US" sz="1600" i="1" dirty="0"/>
                            <a:t>r</a:t>
                          </a:r>
                          <a14:m>
                            <m:oMath xmlns:m="http://schemas.openxmlformats.org/officeDocument/2006/math">
                              <m:r>
                                <a:rPr lang="en-US" sz="1600" b="1" i="1" kern="100" smtClean="0">
                                  <a:effectLst/>
                                  <a:latin typeface="Cambria Math" panose="02040503050406030204" pitchFamily="18" charset="0"/>
                                </a:rPr>
                                <m:t> </m:t>
                              </m:r>
                              <m:r>
                                <a:rPr lang="en-US" sz="1600" kern="100">
                                  <a:effectLst/>
                                  <a:latin typeface="Cambria Math" panose="02040503050406030204" pitchFamily="18" charset="0"/>
                                </a:rPr>
                                <m:t>∙</m:t>
                              </m:r>
                              <m:r>
                                <a:rPr lang="en-US" sz="1600" b="1" i="1" kern="100" smtClean="0">
                                  <a:effectLst/>
                                  <a:latin typeface="Cambria Math" panose="02040503050406030204" pitchFamily="18" charset="0"/>
                                </a:rPr>
                                <m:t>𝑹𝒆𝒔𝒐𝒍𝒖𝒕𝒊𝒐𝒏</m:t>
                              </m:r>
                              <m:r>
                                <a:rPr lang="en-US" sz="1600" kern="100" smtClean="0">
                                  <a:effectLst/>
                                  <a:latin typeface="Cambria Math" panose="02040503050406030204" pitchFamily="18" charset="0"/>
                                </a:rPr>
                                <m:t>∙</m:t>
                              </m:r>
                            </m:oMath>
                          </a14:m>
                          <a:r>
                            <a:rPr lang="en-US" sz="1600" i="1" kern="100" dirty="0">
                              <a:effectLst/>
                            </a:rPr>
                            <a:t> N</a:t>
                          </a:r>
                          <a:endParaRPr lang="en-US" sz="1600" i="1"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Measured distance with ruler</a:t>
                          </a:r>
                        </a:p>
                      </a:txBody>
                      <a:tcPr marL="68580" marR="68580" marT="0" marB="0" anchor="ctr"/>
                    </a:tc>
                    <a:tc>
                      <a:txBody>
                        <a:bodyPr/>
                        <a:lstStyle/>
                        <a:p>
                          <a:pPr marL="0" marR="0" algn="ctr">
                            <a:spcBef>
                              <a:spcPts val="0"/>
                            </a:spcBef>
                            <a:spcAft>
                              <a:spcPts val="0"/>
                            </a:spcAft>
                          </a:pPr>
                          <a:r>
                            <a:rPr lang="en-US" sz="1600" kern="100" dirty="0">
                              <a:effectLst/>
                            </a:rPr>
                            <a:t>Percent </a:t>
                          </a:r>
                          <a:br>
                            <a:rPr lang="en-US" sz="1600" kern="100" dirty="0">
                              <a:effectLst/>
                            </a:rPr>
                          </a:br>
                          <a:r>
                            <a:rPr lang="en-US" sz="1600" kern="100" dirty="0">
                              <a:effectLst/>
                            </a:rPr>
                            <a:t>difference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001203236"/>
                      </a:ext>
                    </a:extLst>
                  </a:tr>
                  <a:tr h="671192">
                    <a:tc>
                      <a:txBody>
                        <a:bodyPr/>
                        <a:lstStyle/>
                        <a:p>
                          <a:pPr marL="0" marR="0" algn="ctr">
                            <a:spcBef>
                              <a:spcPts val="0"/>
                            </a:spcBef>
                            <a:spcAft>
                              <a:spcPts val="0"/>
                            </a:spcAft>
                          </a:pPr>
                          <a:r>
                            <a:rPr lang="en-US" sz="1600" kern="100" dirty="0">
                              <a:effectLst/>
                            </a:rPr>
                            <a:t>1</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7.70 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8 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3.75%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124031144"/>
                      </a:ext>
                    </a:extLst>
                  </a:tr>
                  <a:tr h="671192">
                    <a:tc>
                      <a:txBody>
                        <a:bodyPr/>
                        <a:lstStyle/>
                        <a:p>
                          <a:pPr marL="0" marR="0" algn="ctr">
                            <a:spcBef>
                              <a:spcPts val="0"/>
                            </a:spcBef>
                            <a:spcAft>
                              <a:spcPts val="0"/>
                            </a:spcAft>
                          </a:pPr>
                          <a:r>
                            <a:rPr lang="en-US" sz="1600" kern="100" dirty="0">
                              <a:effectLst/>
                            </a:rPr>
                            <a:t>2</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9.35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6.5%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924050777"/>
                      </a:ext>
                    </a:extLst>
                  </a:tr>
                  <a:tr h="671192">
                    <a:tc>
                      <a:txBody>
                        <a:bodyPr/>
                        <a:lstStyle/>
                        <a:p>
                          <a:pPr marL="0" marR="0" algn="ctr">
                            <a:spcBef>
                              <a:spcPts val="0"/>
                            </a:spcBef>
                            <a:spcAft>
                              <a:spcPts val="0"/>
                            </a:spcAft>
                          </a:pPr>
                          <a:r>
                            <a:rPr lang="en-US" sz="1600" kern="100">
                              <a:effectLst/>
                            </a:rPr>
                            <a:t>3</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21</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11.55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12</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3.75%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035017952"/>
                      </a:ext>
                    </a:extLst>
                  </a:tr>
                  <a:tr h="671192">
                    <a:tc>
                      <a:txBody>
                        <a:bodyPr/>
                        <a:lstStyle/>
                        <a:p>
                          <a:pPr marL="0" marR="0" algn="ctr">
                            <a:spcBef>
                              <a:spcPts val="0"/>
                            </a:spcBef>
                            <a:spcAft>
                              <a:spcPts val="0"/>
                            </a:spcAft>
                          </a:pPr>
                          <a:r>
                            <a:rPr lang="en-US" sz="1600" kern="100">
                              <a:effectLst/>
                            </a:rPr>
                            <a:t>4</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27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14.85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6.07%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229912041"/>
                      </a:ext>
                    </a:extLst>
                  </a:tr>
                  <a:tr h="671192">
                    <a:tc>
                      <a:txBody>
                        <a:bodyPr/>
                        <a:lstStyle/>
                        <a:p>
                          <a:pPr marL="0" marR="0" algn="ctr">
                            <a:spcBef>
                              <a:spcPts val="0"/>
                            </a:spcBef>
                            <a:spcAft>
                              <a:spcPts val="0"/>
                            </a:spcAft>
                          </a:pPr>
                          <a:r>
                            <a:rPr lang="en-US" sz="1600" kern="100">
                              <a:effectLst/>
                            </a:rPr>
                            <a:t>5</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16.49</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16</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3.06%</a:t>
                          </a:r>
                        </a:p>
                      </a:txBody>
                      <a:tcPr marL="68580" marR="68580" marT="0" marB="0" anchor="ctr"/>
                    </a:tc>
                    <a:extLst>
                      <a:ext uri="{0D108BD9-81ED-4DB2-BD59-A6C34878D82A}">
                        <a16:rowId xmlns:a16="http://schemas.microsoft.com/office/drawing/2014/main" val="912731548"/>
                      </a:ext>
                    </a:extLst>
                  </a:tr>
                </a:tbl>
              </a:graphicData>
            </a:graphic>
          </p:graphicFrame>
        </mc:Choice>
        <mc:Fallback xmlns="">
          <p:graphicFrame>
            <p:nvGraphicFramePr>
              <p:cNvPr id="3" name="Table 2">
                <a:extLst>
                  <a:ext uri="{FF2B5EF4-FFF2-40B4-BE49-F238E27FC236}">
                    <a16:creationId xmlns:a16="http://schemas.microsoft.com/office/drawing/2014/main" id="{12485790-4EDB-4F67-A6C6-7BDF61C0CAFB}"/>
                  </a:ext>
                </a:extLst>
              </p:cNvPr>
              <p:cNvGraphicFramePr>
                <a:graphicFrameLocks noGrp="1"/>
              </p:cNvGraphicFramePr>
              <p:nvPr>
                <p:extLst>
                  <p:ext uri="{D42A27DB-BD31-4B8C-83A1-F6EECF244321}">
                    <p14:modId xmlns:p14="http://schemas.microsoft.com/office/powerpoint/2010/main" val="2405977245"/>
                  </p:ext>
                </p:extLst>
              </p:nvPr>
            </p:nvGraphicFramePr>
            <p:xfrm>
              <a:off x="871889" y="1909966"/>
              <a:ext cx="10515600" cy="4027152"/>
            </p:xfrm>
            <a:graphic>
              <a:graphicData uri="http://schemas.openxmlformats.org/drawingml/2006/table">
                <a:tbl>
                  <a:tblPr firstRow="1" firstCol="1" bandRow="1">
                    <a:tableStyleId>{5C22544A-7EE6-4342-B048-85BDC9FD1C3A}</a:tableStyleId>
                  </a:tblPr>
                  <a:tblGrid>
                    <a:gridCol w="2103120">
                      <a:extLst>
                        <a:ext uri="{9D8B030D-6E8A-4147-A177-3AD203B41FA5}">
                          <a16:colId xmlns:a16="http://schemas.microsoft.com/office/drawing/2014/main" val="4021011796"/>
                        </a:ext>
                      </a:extLst>
                    </a:gridCol>
                    <a:gridCol w="2103120">
                      <a:extLst>
                        <a:ext uri="{9D8B030D-6E8A-4147-A177-3AD203B41FA5}">
                          <a16:colId xmlns:a16="http://schemas.microsoft.com/office/drawing/2014/main" val="54218032"/>
                        </a:ext>
                      </a:extLst>
                    </a:gridCol>
                    <a:gridCol w="2103120">
                      <a:extLst>
                        <a:ext uri="{9D8B030D-6E8A-4147-A177-3AD203B41FA5}">
                          <a16:colId xmlns:a16="http://schemas.microsoft.com/office/drawing/2014/main" val="4163564863"/>
                        </a:ext>
                      </a:extLst>
                    </a:gridCol>
                    <a:gridCol w="2103120">
                      <a:extLst>
                        <a:ext uri="{9D8B030D-6E8A-4147-A177-3AD203B41FA5}">
                          <a16:colId xmlns:a16="http://schemas.microsoft.com/office/drawing/2014/main" val="2417390959"/>
                        </a:ext>
                      </a:extLst>
                    </a:gridCol>
                    <a:gridCol w="2103120">
                      <a:extLst>
                        <a:ext uri="{9D8B030D-6E8A-4147-A177-3AD203B41FA5}">
                          <a16:colId xmlns:a16="http://schemas.microsoft.com/office/drawing/2014/main" val="3076385891"/>
                        </a:ext>
                      </a:extLst>
                    </a:gridCol>
                  </a:tblGrid>
                  <a:tr h="671192">
                    <a:tc>
                      <a:txBody>
                        <a:bodyPr/>
                        <a:lstStyle/>
                        <a:p>
                          <a:pPr marL="0" marR="0" algn="ctr">
                            <a:spcBef>
                              <a:spcPts val="0"/>
                            </a:spcBef>
                            <a:spcAft>
                              <a:spcPts val="0"/>
                            </a:spcAft>
                          </a:pPr>
                          <a:r>
                            <a:rPr lang="en-US" sz="1600" kern="100" dirty="0">
                              <a:effectLst/>
                            </a:rPr>
                            <a:t>Trial</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Number of pulses </a:t>
                          </a:r>
                        </a:p>
                        <a:p>
                          <a:pPr marL="0" marR="0" algn="ctr">
                            <a:spcBef>
                              <a:spcPts val="0"/>
                            </a:spcBef>
                            <a:spcAft>
                              <a:spcPts val="0"/>
                            </a:spcAft>
                          </a:pPr>
                          <a:r>
                            <a:rPr lang="en-US" sz="1600" i="1" kern="100" dirty="0">
                              <a:effectLst/>
                            </a:rPr>
                            <a:t>N</a:t>
                          </a:r>
                          <a:endParaRPr lang="en-US" sz="1600" i="1"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endParaRPr lang="en-US"/>
                        </a:p>
                      </a:txBody>
                      <a:tcPr marL="68580" marR="68580" marT="0" marB="0" anchor="ctr">
                        <a:blipFill>
                          <a:blip r:embed="rId2"/>
                          <a:stretch>
                            <a:fillRect l="-200000" t="-909" r="-200578" b="-503636"/>
                          </a:stretch>
                        </a:blipFill>
                      </a:tcPr>
                    </a:tc>
                    <a:tc>
                      <a:txBody>
                        <a:bodyPr/>
                        <a:lstStyle/>
                        <a:p>
                          <a:pPr marL="0" marR="0" algn="ctr">
                            <a:spcBef>
                              <a:spcPts val="0"/>
                            </a:spcBef>
                            <a:spcAft>
                              <a:spcPts val="0"/>
                            </a:spcAft>
                          </a:pPr>
                          <a:r>
                            <a:rPr lang="en-US" sz="1600" kern="100" dirty="0">
                              <a:effectLst/>
                            </a:rPr>
                            <a:t>Measured distance with ruler</a:t>
                          </a:r>
                        </a:p>
                      </a:txBody>
                      <a:tcPr marL="68580" marR="68580" marT="0" marB="0" anchor="ctr"/>
                    </a:tc>
                    <a:tc>
                      <a:txBody>
                        <a:bodyPr/>
                        <a:lstStyle/>
                        <a:p>
                          <a:pPr marL="0" marR="0" algn="ctr">
                            <a:spcBef>
                              <a:spcPts val="0"/>
                            </a:spcBef>
                            <a:spcAft>
                              <a:spcPts val="0"/>
                            </a:spcAft>
                          </a:pPr>
                          <a:r>
                            <a:rPr lang="en-US" sz="1600" kern="100" dirty="0">
                              <a:effectLst/>
                            </a:rPr>
                            <a:t>Percent </a:t>
                          </a:r>
                          <a:br>
                            <a:rPr lang="en-US" sz="1600" kern="100" dirty="0">
                              <a:effectLst/>
                            </a:rPr>
                          </a:br>
                          <a:r>
                            <a:rPr lang="en-US" sz="1600" kern="100" dirty="0">
                              <a:effectLst/>
                            </a:rPr>
                            <a:t>difference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001203236"/>
                      </a:ext>
                    </a:extLst>
                  </a:tr>
                  <a:tr h="671192">
                    <a:tc>
                      <a:txBody>
                        <a:bodyPr/>
                        <a:lstStyle/>
                        <a:p>
                          <a:pPr marL="0" marR="0" algn="ctr">
                            <a:spcBef>
                              <a:spcPts val="0"/>
                            </a:spcBef>
                            <a:spcAft>
                              <a:spcPts val="0"/>
                            </a:spcAft>
                          </a:pPr>
                          <a:r>
                            <a:rPr lang="en-US" sz="1600" kern="100" dirty="0">
                              <a:effectLst/>
                            </a:rPr>
                            <a:t>1</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7.70 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8 </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3.75%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124031144"/>
                      </a:ext>
                    </a:extLst>
                  </a:tr>
                  <a:tr h="671192">
                    <a:tc>
                      <a:txBody>
                        <a:bodyPr/>
                        <a:lstStyle/>
                        <a:p>
                          <a:pPr marL="0" marR="0" algn="ctr">
                            <a:spcBef>
                              <a:spcPts val="0"/>
                            </a:spcBef>
                            <a:spcAft>
                              <a:spcPts val="0"/>
                            </a:spcAft>
                          </a:pPr>
                          <a:r>
                            <a:rPr lang="en-US" sz="1600" kern="100" dirty="0">
                              <a:effectLst/>
                            </a:rPr>
                            <a:t>2</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9.35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6.5%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3924050777"/>
                      </a:ext>
                    </a:extLst>
                  </a:tr>
                  <a:tr h="671192">
                    <a:tc>
                      <a:txBody>
                        <a:bodyPr/>
                        <a:lstStyle/>
                        <a:p>
                          <a:pPr marL="0" marR="0" algn="ctr">
                            <a:spcBef>
                              <a:spcPts val="0"/>
                            </a:spcBef>
                            <a:spcAft>
                              <a:spcPts val="0"/>
                            </a:spcAft>
                          </a:pPr>
                          <a:r>
                            <a:rPr lang="en-US" sz="1600" kern="100">
                              <a:effectLst/>
                            </a:rPr>
                            <a:t>3</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21</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11.55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12</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3.75%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2035017952"/>
                      </a:ext>
                    </a:extLst>
                  </a:tr>
                  <a:tr h="671192">
                    <a:tc>
                      <a:txBody>
                        <a:bodyPr/>
                        <a:lstStyle/>
                        <a:p>
                          <a:pPr marL="0" marR="0" algn="ctr">
                            <a:spcBef>
                              <a:spcPts val="0"/>
                            </a:spcBef>
                            <a:spcAft>
                              <a:spcPts val="0"/>
                            </a:spcAft>
                          </a:pPr>
                          <a:r>
                            <a:rPr lang="en-US" sz="1600" kern="100">
                              <a:effectLst/>
                            </a:rPr>
                            <a:t>4</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27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14.85</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14</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6.07%</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extLst>
                      <a:ext uri="{0D108BD9-81ED-4DB2-BD59-A6C34878D82A}">
                        <a16:rowId xmlns:a16="http://schemas.microsoft.com/office/drawing/2014/main" val="4229912041"/>
                      </a:ext>
                    </a:extLst>
                  </a:tr>
                  <a:tr h="671192">
                    <a:tc>
                      <a:txBody>
                        <a:bodyPr/>
                        <a:lstStyle/>
                        <a:p>
                          <a:pPr marL="0" marR="0" algn="ctr">
                            <a:spcBef>
                              <a:spcPts val="0"/>
                            </a:spcBef>
                            <a:spcAft>
                              <a:spcPts val="0"/>
                            </a:spcAft>
                          </a:pPr>
                          <a:r>
                            <a:rPr lang="en-US" sz="1600" kern="100">
                              <a:effectLst/>
                            </a:rPr>
                            <a:t>5</a:t>
                          </a:r>
                          <a:endParaRPr lang="en-US" sz="1600" kern="10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30</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16.49</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16</a:t>
                          </a:r>
                          <a:endParaRPr lang="en-US" sz="1600" kern="100" dirty="0">
                            <a:effectLst/>
                            <a:latin typeface="Liberation Serif"/>
                            <a:ea typeface="SimSun" panose="02010600030101010101" pitchFamily="2" charset="-122"/>
                            <a:cs typeface="Lucida Sans" panose="020B0602030504020204" pitchFamily="34" charset="0"/>
                          </a:endParaRPr>
                        </a:p>
                      </a:txBody>
                      <a:tcPr marL="68580" marR="68580" marT="0" marB="0" anchor="ctr"/>
                    </a:tc>
                    <a:tc>
                      <a:txBody>
                        <a:bodyPr/>
                        <a:lstStyle/>
                        <a:p>
                          <a:pPr marL="0" marR="0" algn="ctr">
                            <a:spcBef>
                              <a:spcPts val="0"/>
                            </a:spcBef>
                            <a:spcAft>
                              <a:spcPts val="0"/>
                            </a:spcAft>
                          </a:pPr>
                          <a:r>
                            <a:rPr lang="en-US" sz="1600" kern="100" dirty="0">
                              <a:effectLst/>
                            </a:rPr>
                            <a:t> 3.06%</a:t>
                          </a:r>
                        </a:p>
                      </a:txBody>
                      <a:tcPr marL="68580" marR="68580" marT="0" marB="0" anchor="ctr"/>
                    </a:tc>
                    <a:extLst>
                      <a:ext uri="{0D108BD9-81ED-4DB2-BD59-A6C34878D82A}">
                        <a16:rowId xmlns:a16="http://schemas.microsoft.com/office/drawing/2014/main" val="912731548"/>
                      </a:ext>
                    </a:extLst>
                  </a:tr>
                </a:tbl>
              </a:graphicData>
            </a:graphic>
          </p:graphicFrame>
        </mc:Fallback>
      </mc:AlternateContent>
    </p:spTree>
    <p:extLst>
      <p:ext uri="{BB962C8B-B14F-4D97-AF65-F5344CB8AC3E}">
        <p14:creationId xmlns:p14="http://schemas.microsoft.com/office/powerpoint/2010/main" val="949369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Conclusions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idx="1"/>
          </p:nvPr>
        </p:nvSpPr>
        <p:spPr/>
        <p:txBody>
          <a:bodyPr>
            <a:normAutofit fontScale="92500"/>
          </a:bodyPr>
          <a:lstStyle/>
          <a:p>
            <a:pPr lvl="0"/>
            <a:r>
              <a:rPr lang="en-US" dirty="0"/>
              <a:t>Briefly describe and explain the results.</a:t>
            </a:r>
          </a:p>
          <a:p>
            <a:pPr lvl="1"/>
            <a:r>
              <a:rPr lang="en-US" dirty="0"/>
              <a:t>Answer:  The encoder measurements closely matched the ruler measurements, with percent differences mostly under 6.5%, showing that the encoder system provides accurate distance data. Minor differences may be due to measurement error or sensor limitations.</a:t>
            </a:r>
          </a:p>
          <a:p>
            <a:pPr marL="457200" lvl="1" indent="0">
              <a:buNone/>
            </a:pPr>
            <a:endParaRPr lang="en-US" dirty="0"/>
          </a:p>
          <a:p>
            <a:pPr lvl="0"/>
            <a:r>
              <a:rPr lang="en-US" dirty="0"/>
              <a:t>What are some applications of this measuring technique? Could this measuring system be used to measure surfaces that are not flat?</a:t>
            </a:r>
          </a:p>
          <a:p>
            <a:pPr lvl="1"/>
            <a:r>
              <a:rPr lang="en-US" dirty="0"/>
              <a:t>Answer: This technique is useful in robotics, automation, and wheel-based distance tracking. It may not be accurate on uneven or curved surfaces since the wheel might slip or not roll uniformly.</a:t>
            </a:r>
          </a:p>
        </p:txBody>
      </p:sp>
    </p:spTree>
    <p:extLst>
      <p:ext uri="{BB962C8B-B14F-4D97-AF65-F5344CB8AC3E}">
        <p14:creationId xmlns:p14="http://schemas.microsoft.com/office/powerpoint/2010/main" val="1263411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TECH204</a:t>
            </a:r>
            <a:br>
              <a:rPr lang="en-US" dirty="0"/>
            </a:br>
            <a:r>
              <a:rPr lang="en-US" dirty="0"/>
              <a:t>Project Part 6</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dirty="0"/>
              <a:t>Observing the </a:t>
            </a:r>
            <a:r>
              <a:rPr lang="en-US"/>
              <a:t>Hall Effect</a:t>
            </a:r>
            <a:endParaRPr lang="en-US" dirty="0"/>
          </a:p>
        </p:txBody>
      </p:sp>
    </p:spTree>
    <p:extLst>
      <p:ext uri="{BB962C8B-B14F-4D97-AF65-F5344CB8AC3E}">
        <p14:creationId xmlns:p14="http://schemas.microsoft.com/office/powerpoint/2010/main" val="1615844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35A6-78B3-40AC-9630-CF36D03014DC}"/>
              </a:ext>
            </a:extLst>
          </p:cNvPr>
          <p:cNvSpPr>
            <a:spLocks noGrp="1"/>
          </p:cNvSpPr>
          <p:nvPr>
            <p:ph type="title"/>
          </p:nvPr>
        </p:nvSpPr>
        <p:spPr/>
        <p:txBody>
          <a:bodyPr>
            <a:normAutofit fontScale="90000"/>
          </a:bodyPr>
          <a:lstStyle/>
          <a:p>
            <a:r>
              <a:rPr lang="en-US" sz="4400" dirty="0"/>
              <a:t>Excel Graph</a:t>
            </a:r>
            <a:br>
              <a:rPr lang="en-US" sz="4400" dirty="0"/>
            </a:br>
            <a:r>
              <a:rPr lang="en-US" sz="4400" dirty="0"/>
              <a:t>(Screenshot)</a:t>
            </a:r>
          </a:p>
        </p:txBody>
      </p:sp>
      <p:sp>
        <p:nvSpPr>
          <p:cNvPr id="4" name="Text Placeholder 3">
            <a:extLst>
              <a:ext uri="{FF2B5EF4-FFF2-40B4-BE49-F238E27FC236}">
                <a16:creationId xmlns:a16="http://schemas.microsoft.com/office/drawing/2014/main" id="{CC77FF2E-83E9-477A-B7A4-F7D771078738}"/>
              </a:ext>
            </a:extLst>
          </p:cNvPr>
          <p:cNvSpPr>
            <a:spLocks noGrp="1"/>
          </p:cNvSpPr>
          <p:nvPr>
            <p:ph type="body" sz="half" idx="2"/>
          </p:nvPr>
        </p:nvSpPr>
        <p:spPr/>
        <p:txBody>
          <a:bodyPr/>
          <a:lstStyle/>
          <a:p>
            <a:r>
              <a:rPr lang="en-US" dirty="0"/>
              <a:t>Include Excel graph for a single trial of data plotted as a function of time.</a:t>
            </a:r>
          </a:p>
          <a:p>
            <a:r>
              <a:rPr lang="en-US" b="1" dirty="0"/>
              <a:t>Must include your name in the title of the graph.</a:t>
            </a:r>
          </a:p>
          <a:p>
            <a:endParaRPr lang="en-US" b="1"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A4CF5FAA-86BE-156F-2D0B-108AAE43D3E3}"/>
              </a:ext>
            </a:extLst>
          </p:cNvPr>
          <p:cNvPicPr>
            <a:picLocks noChangeAspect="1"/>
          </p:cNvPicPr>
          <p:nvPr/>
        </p:nvPicPr>
        <p:blipFill>
          <a:blip r:embed="rId2"/>
          <a:stretch>
            <a:fillRect/>
          </a:stretch>
        </p:blipFill>
        <p:spPr>
          <a:xfrm>
            <a:off x="5564245" y="2071498"/>
            <a:ext cx="4591865" cy="2737828"/>
          </a:xfrm>
          <a:prstGeom prst="rect">
            <a:avLst/>
          </a:prstGeom>
        </p:spPr>
      </p:pic>
    </p:spTree>
    <p:extLst>
      <p:ext uri="{BB962C8B-B14F-4D97-AF65-F5344CB8AC3E}">
        <p14:creationId xmlns:p14="http://schemas.microsoft.com/office/powerpoint/2010/main" val="709238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4413-795F-7BB1-E116-719F6B864E23}"/>
              </a:ext>
            </a:extLst>
          </p:cNvPr>
          <p:cNvSpPr>
            <a:spLocks noGrp="1"/>
          </p:cNvSpPr>
          <p:nvPr>
            <p:ph type="ctrTitle"/>
          </p:nvPr>
        </p:nvSpPr>
        <p:spPr/>
        <p:txBody>
          <a:bodyPr>
            <a:normAutofit/>
          </a:bodyPr>
          <a:lstStyle/>
          <a:p>
            <a:r>
              <a:rPr lang="en-US" dirty="0"/>
              <a:t> TECH204 </a:t>
            </a:r>
            <a:br>
              <a:rPr lang="en-US" dirty="0"/>
            </a:br>
            <a:r>
              <a:rPr lang="en-US" dirty="0"/>
              <a:t>Project Part 1</a:t>
            </a:r>
          </a:p>
        </p:txBody>
      </p:sp>
      <p:sp>
        <p:nvSpPr>
          <p:cNvPr id="3" name="Subtitle 2">
            <a:extLst>
              <a:ext uri="{FF2B5EF4-FFF2-40B4-BE49-F238E27FC236}">
                <a16:creationId xmlns:a16="http://schemas.microsoft.com/office/drawing/2014/main" id="{5BF193C8-3478-3CF0-412C-75A8D17DCEAF}"/>
              </a:ext>
            </a:extLst>
          </p:cNvPr>
          <p:cNvSpPr>
            <a:spLocks noGrp="1"/>
          </p:cNvSpPr>
          <p:nvPr>
            <p:ph type="subTitle" idx="1"/>
          </p:nvPr>
        </p:nvSpPr>
        <p:spPr/>
        <p:txBody>
          <a:bodyPr/>
          <a:lstStyle/>
          <a:p>
            <a:r>
              <a:rPr lang="en-US" dirty="0"/>
              <a:t>Inventory of Parts and Software</a:t>
            </a:r>
          </a:p>
        </p:txBody>
      </p:sp>
    </p:spTree>
    <p:extLst>
      <p:ext uri="{BB962C8B-B14F-4D97-AF65-F5344CB8AC3E}">
        <p14:creationId xmlns:p14="http://schemas.microsoft.com/office/powerpoint/2010/main" val="2809761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p:txBody>
          <a:bodyPr>
            <a:normAutofit/>
          </a:bodyPr>
          <a:lstStyle/>
          <a:p>
            <a:r>
              <a:rPr lang="en-US" dirty="0"/>
              <a:t>Conclusions</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idx="1"/>
          </p:nvPr>
        </p:nvSpPr>
        <p:spPr/>
        <p:txBody>
          <a:bodyPr>
            <a:normAutofit fontScale="62500" lnSpcReduction="20000"/>
          </a:bodyPr>
          <a:lstStyle/>
          <a:p>
            <a:pPr lvl="0"/>
            <a:r>
              <a:rPr lang="en-US" dirty="0"/>
              <a:t>Briefly describe and explain the results.</a:t>
            </a:r>
          </a:p>
          <a:p>
            <a:pPr lvl="1"/>
            <a:r>
              <a:rPr lang="en-US" dirty="0"/>
              <a:t>Answer: The graph shows how the magnetic field changes across a magnet. The field rises to a peak (north pole), drops back down, then goes negative (south pole), and returns to zero. This pattern is what we expect when moving a sensor across a magnet — it shows both poles clearly.</a:t>
            </a:r>
          </a:p>
          <a:p>
            <a:pPr marL="457200" lvl="1" indent="0">
              <a:buNone/>
            </a:pPr>
            <a:endParaRPr lang="en-US" dirty="0"/>
          </a:p>
          <a:p>
            <a:pPr lvl="0"/>
            <a:r>
              <a:rPr lang="en-US" dirty="0"/>
              <a:t>Describe how the Hall sensor works. What are some applications for the Hall effect sensor? </a:t>
            </a:r>
          </a:p>
          <a:p>
            <a:r>
              <a:rPr lang="en-US" dirty="0"/>
              <a:t>Answer: A Hall sensor measures magnetic fields. When electricity flows through it and there's a magnetic field nearby, the sensor produces a small voltage. This voltage tells us how strong the magnetic field is.</a:t>
            </a:r>
            <a:r>
              <a:rPr lang="en-US" b="1" dirty="0"/>
              <a:t> </a:t>
            </a:r>
          </a:p>
          <a:p>
            <a:r>
              <a:rPr lang="en-US" b="1" dirty="0"/>
              <a:t>Common uses:</a:t>
            </a:r>
            <a:endParaRPr lang="en-US" dirty="0"/>
          </a:p>
          <a:p>
            <a:r>
              <a:rPr lang="en-US" dirty="0"/>
              <a:t>Detecting if something is near (like a laptop lid)</a:t>
            </a:r>
          </a:p>
          <a:p>
            <a:r>
              <a:rPr lang="en-US" dirty="0"/>
              <a:t>Measuring how fast something is spinning (like wheels)</a:t>
            </a:r>
          </a:p>
          <a:p>
            <a:r>
              <a:rPr lang="en-US" dirty="0"/>
              <a:t>Checking the position of parts in machines or motors</a:t>
            </a:r>
          </a:p>
          <a:p>
            <a:pPr lvl="1"/>
            <a:endParaRPr lang="en-US" dirty="0"/>
          </a:p>
          <a:p>
            <a:pPr lvl="1"/>
            <a:endParaRPr lang="en-US" dirty="0"/>
          </a:p>
        </p:txBody>
      </p:sp>
    </p:spTree>
    <p:extLst>
      <p:ext uri="{BB962C8B-B14F-4D97-AF65-F5344CB8AC3E}">
        <p14:creationId xmlns:p14="http://schemas.microsoft.com/office/powerpoint/2010/main" val="2620887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63A24-D55B-DA48-5330-59BCEA89954D}"/>
              </a:ext>
            </a:extLst>
          </p:cNvPr>
          <p:cNvSpPr>
            <a:spLocks noGrp="1"/>
          </p:cNvSpPr>
          <p:nvPr>
            <p:ph type="title"/>
          </p:nvPr>
        </p:nvSpPr>
        <p:spPr/>
        <p:txBody>
          <a:bodyPr/>
          <a:lstStyle/>
          <a:p>
            <a:r>
              <a:rPr lang="en-US" dirty="0"/>
              <a:t>Challenges	</a:t>
            </a:r>
          </a:p>
        </p:txBody>
      </p:sp>
      <p:sp>
        <p:nvSpPr>
          <p:cNvPr id="3" name="Content Placeholder 2">
            <a:extLst>
              <a:ext uri="{FF2B5EF4-FFF2-40B4-BE49-F238E27FC236}">
                <a16:creationId xmlns:a16="http://schemas.microsoft.com/office/drawing/2014/main" id="{44CE0112-9431-4320-AAFD-B19229B5F891}"/>
              </a:ext>
            </a:extLst>
          </p:cNvPr>
          <p:cNvSpPr>
            <a:spLocks noGrp="1"/>
          </p:cNvSpPr>
          <p:nvPr>
            <p:ph idx="1"/>
          </p:nvPr>
        </p:nvSpPr>
        <p:spPr/>
        <p:txBody>
          <a:bodyPr/>
          <a:lstStyle/>
          <a:p>
            <a:r>
              <a:rPr lang="en-US" dirty="0"/>
              <a:t>My biggest challenge in this project was making sure my calculations were correct.</a:t>
            </a:r>
          </a:p>
        </p:txBody>
      </p:sp>
    </p:spTree>
    <p:extLst>
      <p:ext uri="{BB962C8B-B14F-4D97-AF65-F5344CB8AC3E}">
        <p14:creationId xmlns:p14="http://schemas.microsoft.com/office/powerpoint/2010/main" val="687836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24975-7ABD-C587-5784-B1DDA7850155}"/>
              </a:ext>
            </a:extLst>
          </p:cNvPr>
          <p:cNvSpPr>
            <a:spLocks noGrp="1"/>
          </p:cNvSpPr>
          <p:nvPr>
            <p:ph type="title"/>
          </p:nvPr>
        </p:nvSpPr>
        <p:spPr/>
        <p:txBody>
          <a:bodyPr/>
          <a:lstStyle/>
          <a:p>
            <a:r>
              <a:rPr lang="en-US" dirty="0"/>
              <a:t>Career Skills</a:t>
            </a:r>
          </a:p>
        </p:txBody>
      </p:sp>
      <p:sp>
        <p:nvSpPr>
          <p:cNvPr id="3" name="Content Placeholder 2">
            <a:extLst>
              <a:ext uri="{FF2B5EF4-FFF2-40B4-BE49-F238E27FC236}">
                <a16:creationId xmlns:a16="http://schemas.microsoft.com/office/drawing/2014/main" id="{8E67A3B2-1967-1296-DE8C-B630FBC41376}"/>
              </a:ext>
            </a:extLst>
          </p:cNvPr>
          <p:cNvSpPr>
            <a:spLocks noGrp="1"/>
          </p:cNvSpPr>
          <p:nvPr>
            <p:ph idx="1"/>
          </p:nvPr>
        </p:nvSpPr>
        <p:spPr/>
        <p:txBody>
          <a:bodyPr>
            <a:normAutofit fontScale="62500" lnSpcReduction="20000"/>
          </a:bodyPr>
          <a:lstStyle/>
          <a:p>
            <a:r>
              <a:rPr lang="en-US" dirty="0"/>
              <a:t>Learning applied physics helps develop a wide range of valuable career skills, including:</a:t>
            </a:r>
          </a:p>
          <a:p>
            <a:r>
              <a:rPr lang="en-US" b="1" dirty="0"/>
              <a:t>Problem-Solving</a:t>
            </a:r>
            <a:r>
              <a:rPr lang="en-US" dirty="0"/>
              <a:t> – Analyzing complex systems and finding practical solutions.</a:t>
            </a:r>
          </a:p>
          <a:p>
            <a:r>
              <a:rPr lang="en-US" b="1" dirty="0"/>
              <a:t>Critical Thinking</a:t>
            </a:r>
            <a:r>
              <a:rPr lang="en-US" dirty="0"/>
              <a:t> – Interpreting data and evaluating outcomes logically.</a:t>
            </a:r>
          </a:p>
          <a:p>
            <a:r>
              <a:rPr lang="en-US" b="1" dirty="0"/>
              <a:t>Technical Skills</a:t>
            </a:r>
            <a:r>
              <a:rPr lang="en-US" dirty="0"/>
              <a:t> – Using tools, sensors, and software common in engineering and tech.</a:t>
            </a:r>
          </a:p>
          <a:p>
            <a:r>
              <a:rPr lang="en-US" b="1" dirty="0"/>
              <a:t>Data Analysis</a:t>
            </a:r>
            <a:r>
              <a:rPr lang="en-US" dirty="0"/>
              <a:t> – Gathering, interpreting, and presenting quantitative data.</a:t>
            </a:r>
          </a:p>
          <a:p>
            <a:r>
              <a:rPr lang="en-US" b="1" dirty="0"/>
              <a:t>Project Management</a:t>
            </a:r>
            <a:r>
              <a:rPr lang="en-US" dirty="0"/>
              <a:t> – Planning experiments or builds, managing time and resources.</a:t>
            </a:r>
          </a:p>
          <a:p>
            <a:r>
              <a:rPr lang="en-US" b="1" dirty="0"/>
              <a:t>Communication</a:t>
            </a:r>
            <a:r>
              <a:rPr lang="en-US" dirty="0"/>
              <a:t> – Explaining scientific ideas clearly in reports or presentations.</a:t>
            </a:r>
          </a:p>
          <a:p>
            <a:r>
              <a:rPr lang="en-US" b="1" dirty="0"/>
              <a:t>Collaboration</a:t>
            </a:r>
            <a:r>
              <a:rPr lang="en-US" dirty="0"/>
              <a:t> – Working effectively in team settings, especially on technical projects.</a:t>
            </a:r>
          </a:p>
          <a:p>
            <a:r>
              <a:rPr lang="en-US" b="1" dirty="0"/>
              <a:t>Adaptability</a:t>
            </a:r>
            <a:r>
              <a:rPr lang="en-US" dirty="0"/>
              <a:t> – Applying principles to new technologies or unexpected problems.</a:t>
            </a:r>
          </a:p>
          <a:p>
            <a:r>
              <a:rPr lang="en-US" dirty="0"/>
              <a:t>These skills are useful in careers like engineering, data science, software development, robotics, renewable energy, aerospace, and more.</a:t>
            </a:r>
          </a:p>
        </p:txBody>
      </p:sp>
    </p:spTree>
    <p:extLst>
      <p:ext uri="{BB962C8B-B14F-4D97-AF65-F5344CB8AC3E}">
        <p14:creationId xmlns:p14="http://schemas.microsoft.com/office/powerpoint/2010/main" val="413229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C6A8-24D3-ABC7-DB70-02599F89F300}"/>
              </a:ext>
            </a:extLst>
          </p:cNvPr>
          <p:cNvSpPr>
            <a:spLocks noGrp="1"/>
          </p:cNvSpPr>
          <p:nvPr>
            <p:ph type="title"/>
          </p:nvPr>
        </p:nvSpPr>
        <p:spPr/>
        <p:txBody>
          <a:bodyPr/>
          <a:lstStyle/>
          <a:p>
            <a:r>
              <a:rPr lang="en-US"/>
              <a:t>Ultrasonic Sensor HC-SR04</a:t>
            </a:r>
            <a:endParaRPr lang="en-US" dirty="0"/>
          </a:p>
        </p:txBody>
      </p:sp>
      <p:sp>
        <p:nvSpPr>
          <p:cNvPr id="3" name="Content Placeholder 2">
            <a:extLst>
              <a:ext uri="{FF2B5EF4-FFF2-40B4-BE49-F238E27FC236}">
                <a16:creationId xmlns:a16="http://schemas.microsoft.com/office/drawing/2014/main" id="{35A71B4A-3A30-9CE2-0120-CA772DD48AA1}"/>
              </a:ext>
            </a:extLst>
          </p:cNvPr>
          <p:cNvSpPr>
            <a:spLocks noGrp="1"/>
          </p:cNvSpPr>
          <p:nvPr>
            <p:ph idx="1"/>
          </p:nvPr>
        </p:nvSpPr>
        <p:spPr/>
        <p:txBody>
          <a:bodyPr/>
          <a:lstStyle/>
          <a:p>
            <a:r>
              <a:rPr lang="en-US" dirty="0"/>
              <a:t>Describe the working principles of ultrasonic sensors in detail.</a:t>
            </a:r>
          </a:p>
          <a:p>
            <a:pPr lvl="1"/>
            <a:r>
              <a:rPr lang="en-US" dirty="0"/>
              <a:t>Answer:</a:t>
            </a:r>
          </a:p>
          <a:p>
            <a:pPr marL="457200" lvl="1" indent="0">
              <a:buNone/>
            </a:pPr>
            <a:r>
              <a:rPr lang="en-US" dirty="0"/>
              <a:t>The HC-SR04 ultrasonic sensor uses the principle of echolocation. It sends out a high signal (5V) and has a sensor and microcontroller that measure the duration of the signal from when it is sent to when it is received, using precise time measurements.</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2332757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250E-5F70-310A-3E55-3EFDD73547A2}"/>
              </a:ext>
            </a:extLst>
          </p:cNvPr>
          <p:cNvSpPr>
            <a:spLocks noGrp="1"/>
          </p:cNvSpPr>
          <p:nvPr>
            <p:ph type="title"/>
          </p:nvPr>
        </p:nvSpPr>
        <p:spPr/>
        <p:txBody>
          <a:bodyPr/>
          <a:lstStyle/>
          <a:p>
            <a:r>
              <a:rPr lang="en-US" dirty="0"/>
              <a:t>Rotary Encoder KY-040</a:t>
            </a:r>
          </a:p>
        </p:txBody>
      </p:sp>
      <p:sp>
        <p:nvSpPr>
          <p:cNvPr id="3" name="Content Placeholder 2">
            <a:extLst>
              <a:ext uri="{FF2B5EF4-FFF2-40B4-BE49-F238E27FC236}">
                <a16:creationId xmlns:a16="http://schemas.microsoft.com/office/drawing/2014/main" id="{61177D67-D62C-4343-D6CB-3C137E66CFA1}"/>
              </a:ext>
            </a:extLst>
          </p:cNvPr>
          <p:cNvSpPr>
            <a:spLocks noGrp="1"/>
          </p:cNvSpPr>
          <p:nvPr>
            <p:ph idx="1"/>
          </p:nvPr>
        </p:nvSpPr>
        <p:spPr/>
        <p:txBody>
          <a:bodyPr/>
          <a:lstStyle/>
          <a:p>
            <a:r>
              <a:rPr lang="en-US" dirty="0"/>
              <a:t>Describe the working principles of rotary encoders in detail.</a:t>
            </a:r>
          </a:p>
          <a:p>
            <a:pPr lvl="1"/>
            <a:r>
              <a:rPr lang="en-US" dirty="0"/>
              <a:t>Answer: </a:t>
            </a:r>
          </a:p>
          <a:p>
            <a:pPr marL="457200" lvl="1" indent="0">
              <a:buNone/>
            </a:pPr>
            <a:r>
              <a:rPr lang="en-US" dirty="0"/>
              <a:t>The KY-040 rotary encoder detects rotation using two signal pins (A and B) that output square waves. It has a sensor and microcontroller that measure the order and timing of these signals to determine the direction and amount of rotation. The encoder also includes a button switch that activates when the shaft is pressed.</a:t>
            </a:r>
          </a:p>
          <a:p>
            <a:pPr marL="457200" lvl="1" indent="0">
              <a:buNone/>
            </a:pPr>
            <a:endParaRPr lang="en-US" dirty="0"/>
          </a:p>
          <a:p>
            <a:pPr marL="457200" lvl="1" indent="0">
              <a:buNone/>
            </a:pPr>
            <a:endParaRPr lang="en-US" dirty="0"/>
          </a:p>
          <a:p>
            <a:endParaRPr lang="en-US" dirty="0"/>
          </a:p>
        </p:txBody>
      </p:sp>
    </p:spTree>
    <p:extLst>
      <p:ext uri="{BB962C8B-B14F-4D97-AF65-F5344CB8AC3E}">
        <p14:creationId xmlns:p14="http://schemas.microsoft.com/office/powerpoint/2010/main" val="85623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2C34-FDF3-23B9-BFAA-DD1E5A9DF85A}"/>
              </a:ext>
            </a:extLst>
          </p:cNvPr>
          <p:cNvSpPr>
            <a:spLocks noGrp="1"/>
          </p:cNvSpPr>
          <p:nvPr>
            <p:ph type="title"/>
          </p:nvPr>
        </p:nvSpPr>
        <p:spPr/>
        <p:txBody>
          <a:bodyPr/>
          <a:lstStyle/>
          <a:p>
            <a:r>
              <a:rPr lang="en-US" dirty="0"/>
              <a:t>Hall Effect Sensor in ESP32</a:t>
            </a:r>
          </a:p>
        </p:txBody>
      </p:sp>
      <p:sp>
        <p:nvSpPr>
          <p:cNvPr id="3" name="Content Placeholder 2">
            <a:extLst>
              <a:ext uri="{FF2B5EF4-FFF2-40B4-BE49-F238E27FC236}">
                <a16:creationId xmlns:a16="http://schemas.microsoft.com/office/drawing/2014/main" id="{3315AB7C-723C-030A-A71C-2814C7235083}"/>
              </a:ext>
            </a:extLst>
          </p:cNvPr>
          <p:cNvSpPr>
            <a:spLocks noGrp="1"/>
          </p:cNvSpPr>
          <p:nvPr>
            <p:ph idx="1"/>
          </p:nvPr>
        </p:nvSpPr>
        <p:spPr/>
        <p:txBody>
          <a:bodyPr/>
          <a:lstStyle/>
          <a:p>
            <a:r>
              <a:rPr lang="en-US" dirty="0"/>
              <a:t>Describe the working principles of the Hall Effect Sensor in detail.</a:t>
            </a:r>
          </a:p>
          <a:p>
            <a:pPr lvl="1"/>
            <a:r>
              <a:rPr lang="en-US" dirty="0"/>
              <a:t>Answer: </a:t>
            </a:r>
          </a:p>
          <a:p>
            <a:pPr marL="457200" lvl="1" indent="0">
              <a:buNone/>
            </a:pPr>
            <a:r>
              <a:rPr lang="en-US" dirty="0"/>
              <a:t>The Hall Effect sensor in the ESP32 detects magnetic fields using a built-in sensor and microcontroller. When a magnetic field is present near the sensor, it generates a voltage that the microcontroller measures to determine the field’s strength. This change in voltage is used to detect the presence, proximity, or rotation of a magnetic object. The sensor allows for contactless and reliable magnetic field detection.</a:t>
            </a:r>
          </a:p>
          <a:p>
            <a:pPr lvl="1"/>
            <a:endParaRPr lang="en-US" dirty="0"/>
          </a:p>
          <a:p>
            <a:pPr lvl="1"/>
            <a:endParaRPr lang="en-US" dirty="0"/>
          </a:p>
          <a:p>
            <a:pPr lvl="1"/>
            <a:endParaRPr lang="en-US" dirty="0"/>
          </a:p>
          <a:p>
            <a:pPr marL="0" indent="0">
              <a:buNone/>
            </a:pPr>
            <a:endParaRPr lang="en-US" dirty="0"/>
          </a:p>
          <a:p>
            <a:endParaRPr lang="en-US" dirty="0"/>
          </a:p>
        </p:txBody>
      </p:sp>
    </p:spTree>
    <p:extLst>
      <p:ext uri="{BB962C8B-B14F-4D97-AF65-F5344CB8AC3E}">
        <p14:creationId xmlns:p14="http://schemas.microsoft.com/office/powerpoint/2010/main" val="3053267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2C34-FDF3-23B9-BFAA-DD1E5A9DF85A}"/>
              </a:ext>
            </a:extLst>
          </p:cNvPr>
          <p:cNvSpPr>
            <a:spLocks noGrp="1"/>
          </p:cNvSpPr>
          <p:nvPr>
            <p:ph type="title"/>
          </p:nvPr>
        </p:nvSpPr>
        <p:spPr/>
        <p:txBody>
          <a:bodyPr/>
          <a:lstStyle/>
          <a:p>
            <a:r>
              <a:rPr lang="en-US" dirty="0"/>
              <a:t>Screenshots</a:t>
            </a:r>
          </a:p>
        </p:txBody>
      </p:sp>
      <p:sp>
        <p:nvSpPr>
          <p:cNvPr id="3" name="Content Placeholder 2">
            <a:extLst>
              <a:ext uri="{FF2B5EF4-FFF2-40B4-BE49-F238E27FC236}">
                <a16:creationId xmlns:a16="http://schemas.microsoft.com/office/drawing/2014/main" id="{3315AB7C-723C-030A-A71C-2814C7235083}"/>
              </a:ext>
            </a:extLst>
          </p:cNvPr>
          <p:cNvSpPr>
            <a:spLocks noGrp="1"/>
          </p:cNvSpPr>
          <p:nvPr>
            <p:ph idx="1"/>
          </p:nvPr>
        </p:nvSpPr>
        <p:spPr/>
        <p:txBody>
          <a:bodyPr/>
          <a:lstStyle/>
          <a:p>
            <a:r>
              <a:rPr lang="en-US" dirty="0"/>
              <a:t>What tool will you used to take screenshots?  How does it work?</a:t>
            </a:r>
          </a:p>
          <a:p>
            <a:pPr lvl="1"/>
            <a:r>
              <a:rPr lang="en-US" dirty="0"/>
              <a:t>I will be using Microsoft's Snipping Tool.</a:t>
            </a:r>
          </a:p>
          <a:p>
            <a:pPr lvl="1"/>
            <a:r>
              <a:rPr lang="en-US" dirty="0"/>
              <a:t>It works by clipping the current image on the screen.</a:t>
            </a:r>
          </a:p>
          <a:p>
            <a:pPr lvl="1"/>
            <a:endParaRPr lang="en-US" dirty="0"/>
          </a:p>
          <a:p>
            <a:pPr lvl="1"/>
            <a:endParaRPr lang="en-US" dirty="0"/>
          </a:p>
          <a:p>
            <a:pPr lvl="1"/>
            <a:endParaRPr lang="en-US" dirty="0"/>
          </a:p>
          <a:p>
            <a:pPr lvl="1"/>
            <a:endParaRPr lang="en-US" dirty="0"/>
          </a:p>
          <a:p>
            <a:pPr marL="0" indent="0">
              <a:buNone/>
            </a:pPr>
            <a:endParaRPr lang="en-US" dirty="0"/>
          </a:p>
          <a:p>
            <a:endParaRPr lang="en-US" dirty="0"/>
          </a:p>
        </p:txBody>
      </p:sp>
      <p:pic>
        <p:nvPicPr>
          <p:cNvPr id="5" name="Picture 4">
            <a:extLst>
              <a:ext uri="{FF2B5EF4-FFF2-40B4-BE49-F238E27FC236}">
                <a16:creationId xmlns:a16="http://schemas.microsoft.com/office/drawing/2014/main" id="{05C52952-5BDA-5C82-DC45-69F498FFFCBB}"/>
              </a:ext>
            </a:extLst>
          </p:cNvPr>
          <p:cNvPicPr>
            <a:picLocks noChangeAspect="1"/>
          </p:cNvPicPr>
          <p:nvPr/>
        </p:nvPicPr>
        <p:blipFill>
          <a:blip r:embed="rId2"/>
          <a:stretch>
            <a:fillRect/>
          </a:stretch>
        </p:blipFill>
        <p:spPr>
          <a:xfrm>
            <a:off x="3748045" y="3228946"/>
            <a:ext cx="3976730" cy="2651153"/>
          </a:xfrm>
          <a:prstGeom prst="rect">
            <a:avLst/>
          </a:prstGeom>
        </p:spPr>
      </p:pic>
    </p:spTree>
    <p:extLst>
      <p:ext uri="{BB962C8B-B14F-4D97-AF65-F5344CB8AC3E}">
        <p14:creationId xmlns:p14="http://schemas.microsoft.com/office/powerpoint/2010/main" val="93185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0DED-E942-4274-A5C5-61D0403EDC64}"/>
              </a:ext>
            </a:extLst>
          </p:cNvPr>
          <p:cNvSpPr>
            <a:spLocks noGrp="1"/>
          </p:cNvSpPr>
          <p:nvPr>
            <p:ph type="title"/>
          </p:nvPr>
        </p:nvSpPr>
        <p:spPr>
          <a:xfrm>
            <a:off x="839788" y="457200"/>
            <a:ext cx="4078721" cy="1600200"/>
          </a:xfrm>
        </p:spPr>
        <p:txBody>
          <a:bodyPr>
            <a:normAutofit/>
          </a:bodyPr>
          <a:lstStyle/>
          <a:p>
            <a:r>
              <a:rPr lang="en-US" sz="4400" dirty="0"/>
              <a:t>Required Software</a:t>
            </a:r>
          </a:p>
        </p:txBody>
      </p:sp>
      <p:sp>
        <p:nvSpPr>
          <p:cNvPr id="7" name="Text Placeholder 6">
            <a:extLst>
              <a:ext uri="{FF2B5EF4-FFF2-40B4-BE49-F238E27FC236}">
                <a16:creationId xmlns:a16="http://schemas.microsoft.com/office/drawing/2014/main" id="{FADDAB32-E602-42AB-85E5-81A683738955}"/>
              </a:ext>
            </a:extLst>
          </p:cNvPr>
          <p:cNvSpPr>
            <a:spLocks noGrp="1"/>
          </p:cNvSpPr>
          <p:nvPr>
            <p:ph type="body" sz="half" idx="2"/>
          </p:nvPr>
        </p:nvSpPr>
        <p:spPr/>
        <p:txBody>
          <a:bodyPr/>
          <a:lstStyle/>
          <a:p>
            <a:pPr lvl="0"/>
            <a:r>
              <a:rPr lang="en-US" dirty="0"/>
              <a:t>Screenshot of Microsoft Excel installed and running on your computer</a:t>
            </a:r>
          </a:p>
          <a:p>
            <a:pPr lvl="0"/>
            <a:endParaRPr lang="en-US" dirty="0"/>
          </a:p>
        </p:txBody>
      </p:sp>
      <p:pic>
        <p:nvPicPr>
          <p:cNvPr id="4" name="Picture 3">
            <a:extLst>
              <a:ext uri="{FF2B5EF4-FFF2-40B4-BE49-F238E27FC236}">
                <a16:creationId xmlns:a16="http://schemas.microsoft.com/office/drawing/2014/main" id="{89010CE2-99EF-FDF2-340F-C905900097F0}"/>
              </a:ext>
            </a:extLst>
          </p:cNvPr>
          <p:cNvPicPr>
            <a:picLocks noChangeAspect="1"/>
          </p:cNvPicPr>
          <p:nvPr/>
        </p:nvPicPr>
        <p:blipFill>
          <a:blip r:embed="rId2"/>
          <a:stretch>
            <a:fillRect/>
          </a:stretch>
        </p:blipFill>
        <p:spPr>
          <a:xfrm>
            <a:off x="6789911" y="1487322"/>
            <a:ext cx="5402089" cy="2950565"/>
          </a:xfrm>
          <a:prstGeom prst="rect">
            <a:avLst/>
          </a:prstGeom>
        </p:spPr>
      </p:pic>
    </p:spTree>
    <p:extLst>
      <p:ext uri="{BB962C8B-B14F-4D97-AF65-F5344CB8AC3E}">
        <p14:creationId xmlns:p14="http://schemas.microsoft.com/office/powerpoint/2010/main" val="3440853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198B-61B4-490F-AA97-99CFA2CF3622}"/>
              </a:ext>
            </a:extLst>
          </p:cNvPr>
          <p:cNvSpPr>
            <a:spLocks noGrp="1"/>
          </p:cNvSpPr>
          <p:nvPr>
            <p:ph type="ctrTitle"/>
          </p:nvPr>
        </p:nvSpPr>
        <p:spPr/>
        <p:txBody>
          <a:bodyPr/>
          <a:lstStyle/>
          <a:p>
            <a:r>
              <a:rPr lang="en-US" dirty="0"/>
              <a:t>TECH204</a:t>
            </a:r>
            <a:br>
              <a:rPr lang="en-US" dirty="0"/>
            </a:br>
            <a:r>
              <a:rPr lang="en-US" dirty="0"/>
              <a:t>Project Part 2</a:t>
            </a:r>
          </a:p>
        </p:txBody>
      </p:sp>
      <p:sp>
        <p:nvSpPr>
          <p:cNvPr id="3" name="Subtitle 2">
            <a:extLst>
              <a:ext uri="{FF2B5EF4-FFF2-40B4-BE49-F238E27FC236}">
                <a16:creationId xmlns:a16="http://schemas.microsoft.com/office/drawing/2014/main" id="{96B87C98-6E1F-4B38-91BE-8941A7E9C93B}"/>
              </a:ext>
            </a:extLst>
          </p:cNvPr>
          <p:cNvSpPr>
            <a:spLocks noGrp="1"/>
          </p:cNvSpPr>
          <p:nvPr>
            <p:ph type="subTitle" idx="1"/>
          </p:nvPr>
        </p:nvSpPr>
        <p:spPr/>
        <p:txBody>
          <a:bodyPr/>
          <a:lstStyle/>
          <a:p>
            <a:r>
              <a:rPr lang="en-US"/>
              <a:t>Precision </a:t>
            </a:r>
            <a:r>
              <a:rPr lang="en-US" dirty="0"/>
              <a:t>of the Ultrasonic Sensor</a:t>
            </a:r>
          </a:p>
        </p:txBody>
      </p:sp>
    </p:spTree>
    <p:extLst>
      <p:ext uri="{BB962C8B-B14F-4D97-AF65-F5344CB8AC3E}">
        <p14:creationId xmlns:p14="http://schemas.microsoft.com/office/powerpoint/2010/main" val="7375255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201</TotalTime>
  <Words>1852</Words>
  <Application>Microsoft Office PowerPoint</Application>
  <PresentationFormat>Widescreen</PresentationFormat>
  <Paragraphs>248</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Cambria Math</vt:lpstr>
      <vt:lpstr>Gill Sans MT</vt:lpstr>
      <vt:lpstr>Liberation Serif</vt:lpstr>
      <vt:lpstr>Gallery</vt:lpstr>
      <vt:lpstr>APPLIED PHYSICS  BY KEVIN NICHOLS</vt:lpstr>
      <vt:lpstr>Introduction</vt:lpstr>
      <vt:lpstr> TECH204  Project Part 1</vt:lpstr>
      <vt:lpstr>Ultrasonic Sensor HC-SR04</vt:lpstr>
      <vt:lpstr>Rotary Encoder KY-040</vt:lpstr>
      <vt:lpstr>Hall Effect Sensor in ESP32</vt:lpstr>
      <vt:lpstr>Screenshots</vt:lpstr>
      <vt:lpstr>Required Software</vt:lpstr>
      <vt:lpstr>TECH204 Project Part 2</vt:lpstr>
      <vt:lpstr>Data Collection</vt:lpstr>
      <vt:lpstr>Data Analysis</vt:lpstr>
      <vt:lpstr>Conclusions</vt:lpstr>
      <vt:lpstr>TECH204  Project Part 3</vt:lpstr>
      <vt:lpstr>Excel Table  (Screenshot)</vt:lpstr>
      <vt:lpstr>Excel Graph (Screenshot)</vt:lpstr>
      <vt:lpstr>Data Collection</vt:lpstr>
      <vt:lpstr>Data Analysis</vt:lpstr>
      <vt:lpstr>Conclusions</vt:lpstr>
      <vt:lpstr>TECH204 Project Part 4</vt:lpstr>
      <vt:lpstr>Excel Table (Screenshot)</vt:lpstr>
      <vt:lpstr>Excel Graph (Screenshot)</vt:lpstr>
      <vt:lpstr>Data Analysis </vt:lpstr>
      <vt:lpstr>Conclusions</vt:lpstr>
      <vt:lpstr>TECH204 Project Part 5</vt:lpstr>
      <vt:lpstr>Data Collection</vt:lpstr>
      <vt:lpstr>Data Analysis</vt:lpstr>
      <vt:lpstr>Conclusions</vt:lpstr>
      <vt:lpstr>TECH204 Project Part 6</vt:lpstr>
      <vt:lpstr>Excel Graph (Screenshot)</vt:lpstr>
      <vt:lpstr>Conclusions</vt:lpstr>
      <vt:lpstr>Challenges </vt:lpstr>
      <vt:lpstr>Career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a Title</dc:title>
  <dc:creator>Marmorstein, Aaron</dc:creator>
  <cp:lastModifiedBy>Kevin Nichols</cp:lastModifiedBy>
  <cp:revision>11</cp:revision>
  <dcterms:created xsi:type="dcterms:W3CDTF">2022-05-26T18:48:27Z</dcterms:created>
  <dcterms:modified xsi:type="dcterms:W3CDTF">2025-06-28T16:50:20Z</dcterms:modified>
</cp:coreProperties>
</file>